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C7DDB"/>
    <a:srgbClr val="0948CB"/>
    <a:srgbClr val="0B49C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p:restoredTop sz="85153"/>
  </p:normalViewPr>
  <p:slideViewPr>
    <p:cSldViewPr snapToGrid="0" snapToObjects="1">
      <p:cViewPr varScale="1">
        <p:scale>
          <a:sx n="110" d="100"/>
          <a:sy n="110" d="100"/>
        </p:scale>
        <p:origin x="149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77601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kayasare/IBM-Data-Science-Cap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kayasare/IBM-Data-Science-CapProject/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kayasare/IBM-Data-Science-CapProject/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kayasare/IBM-Data-Science-CapProject/blob/main/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kayasare/IBM-Data-Science-Cap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kayasare/IBM-Data-Science-CapProject/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kayasare/IBM-Data-Science-CapProjec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hyperlink" Target="https://github.com/skayasare/IBM-Data-Science-CapProject/blob/main/Data%20Collection.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skayasare/IBM-Data-Science-CapProject/blob/main/Web%20Scrapping.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134867"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Sarpong Kwadwo Asare</a:t>
            </a:r>
          </a:p>
          <a:p>
            <a:r>
              <a:rPr lang="en-US" sz="2400" dirty="0">
                <a:solidFill>
                  <a:schemeClr val="bg2"/>
                </a:solidFill>
                <a:latin typeface="Abadi" panose="020B0604020104020204" pitchFamily="34" charset="0"/>
                <a:ea typeface="SF Pro" pitchFamily="2" charset="0"/>
                <a:cs typeface="SF Pro" pitchFamily="2" charset="0"/>
              </a:rPr>
              <a:t>June 29,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prstGeom prst="rect">
            <a:avLst/>
          </a:prstGeom>
        </p:spPr>
        <p:txBody>
          <a:bodyPr/>
          <a:lstStyle/>
          <a:p>
            <a:pPr algn="l">
              <a:buFont typeface="Arial" panose="020B0604020202020204" pitchFamily="34" charset="0"/>
              <a:buChar char="•"/>
            </a:pPr>
            <a:r>
              <a:rPr lang="en-US" sz="2200" dirty="0">
                <a:effectLst/>
                <a:latin typeface="Abadi MT Condensed Light" panose="020B0306030101010103" pitchFamily="34" charset="77"/>
              </a:rPr>
              <a:t>Create a training label with landing outcomes based on success and failure: </a:t>
            </a:r>
          </a:p>
          <a:p>
            <a:pPr lvl="1"/>
            <a:r>
              <a:rPr lang="en-US" sz="2000" dirty="0">
                <a:solidFill>
                  <a:srgbClr val="374151"/>
                </a:solidFill>
                <a:effectLst/>
                <a:latin typeface="Abadi MT Condensed Light" panose="020B0306030101010103" pitchFamily="34" charset="77"/>
              </a:rPr>
              <a:t>Successful landings are assigned a value of 1. </a:t>
            </a:r>
          </a:p>
          <a:p>
            <a:pPr lvl="1"/>
            <a:r>
              <a:rPr lang="en-US" sz="2000" dirty="0">
                <a:solidFill>
                  <a:srgbClr val="374151"/>
                </a:solidFill>
                <a:effectLst/>
                <a:latin typeface="Abadi MT Condensed Light" panose="020B0306030101010103" pitchFamily="34" charset="77"/>
              </a:rPr>
              <a:t>Failed landings are assigned a value of 0.</a:t>
            </a:r>
          </a:p>
          <a:p>
            <a:r>
              <a:rPr lang="en-US" sz="2200" dirty="0">
                <a:effectLst/>
                <a:latin typeface="Abadi MT Condensed Light" panose="020B0306030101010103" pitchFamily="34" charset="77"/>
              </a:rPr>
              <a:t>The Outcome column consists of two components: </a:t>
            </a:r>
            <a:r>
              <a:rPr lang="en-US" sz="2200" i="1" dirty="0">
                <a:effectLst/>
                <a:latin typeface="Abadi MT Condensed Light" panose="020B0306030101010103" pitchFamily="34" charset="77"/>
              </a:rPr>
              <a:t>'Mission Outcome</a:t>
            </a:r>
            <a:r>
              <a:rPr lang="en-US" sz="2200" dirty="0">
                <a:effectLst/>
                <a:latin typeface="Abadi MT Condensed Light" panose="020B0306030101010103" pitchFamily="34" charset="77"/>
              </a:rPr>
              <a:t>' and </a:t>
            </a:r>
            <a:r>
              <a:rPr lang="en-US" sz="2200" dirty="0">
                <a:latin typeface="Abadi MT Condensed Light" panose="020B0306030101010103" pitchFamily="34" charset="77"/>
              </a:rPr>
              <a:t>‘</a:t>
            </a:r>
            <a:r>
              <a:rPr lang="en-US" sz="2200" i="1" dirty="0">
                <a:effectLst/>
                <a:latin typeface="Abadi MT Condensed Light" panose="020B0306030101010103" pitchFamily="34" charset="77"/>
              </a:rPr>
              <a:t>Landing Locati</a:t>
            </a:r>
            <a:r>
              <a:rPr lang="en-US" sz="2200" dirty="0">
                <a:effectLst/>
                <a:latin typeface="Abadi MT Condensed Light" panose="020B0306030101010103" pitchFamily="34" charset="77"/>
              </a:rPr>
              <a:t>on’.</a:t>
            </a:r>
          </a:p>
          <a:p>
            <a:pPr algn="l"/>
            <a:r>
              <a:rPr lang="en-US" sz="2200" dirty="0">
                <a:effectLst/>
                <a:latin typeface="Abadi MT Condensed Light" panose="020B0306030101010103" pitchFamily="34" charset="77"/>
              </a:rPr>
              <a:t>New Training Label Column.</a:t>
            </a:r>
          </a:p>
          <a:p>
            <a:pPr lvl="1"/>
            <a:r>
              <a:rPr lang="en-US" sz="2200" dirty="0">
                <a:solidFill>
                  <a:srgbClr val="374151"/>
                </a:solidFill>
                <a:effectLst/>
                <a:latin typeface="Abadi MT Condensed Light" panose="020B0306030101010103" pitchFamily="34" charset="77"/>
              </a:rPr>
              <a:t> </a:t>
            </a:r>
            <a:r>
              <a:rPr lang="en-US" sz="2000" dirty="0">
                <a:solidFill>
                  <a:srgbClr val="374151"/>
                </a:solidFill>
                <a:effectLst/>
                <a:latin typeface="Abadi MT Condensed Light" panose="020B0306030101010103" pitchFamily="34" charset="77"/>
              </a:rPr>
              <a:t>Introduce a new training label column called 'class’. </a:t>
            </a:r>
          </a:p>
          <a:p>
            <a:pPr lvl="1"/>
            <a:r>
              <a:rPr lang="en-US" sz="2000" dirty="0">
                <a:solidFill>
                  <a:srgbClr val="374151"/>
                </a:solidFill>
                <a:effectLst/>
                <a:latin typeface="Abadi MT Condensed Light" panose="020B0306030101010103" pitchFamily="34" charset="77"/>
              </a:rPr>
              <a:t>Assign a value of 1 to 'class' if the 'Mission Outcome' is True.</a:t>
            </a:r>
          </a:p>
          <a:p>
            <a:pPr lvl="1"/>
            <a:r>
              <a:rPr lang="en-US" sz="2000" dirty="0">
                <a:solidFill>
                  <a:srgbClr val="374151"/>
                </a:solidFill>
                <a:effectLst/>
                <a:latin typeface="Abadi MT Condensed Light" panose="020B0306030101010103" pitchFamily="34" charset="77"/>
              </a:rPr>
              <a:t>Assign a value of 0 to 'class' otherwise.</a:t>
            </a:r>
          </a:p>
          <a:p>
            <a:endParaRPr lang="en-US" sz="2000" dirty="0">
              <a:latin typeface="Abadi MT Condensed Light" panose="020B0306030101010103" pitchFamily="34" charset="77"/>
            </a:endParaRPr>
          </a:p>
        </p:txBody>
      </p:sp>
      <p:sp>
        <p:nvSpPr>
          <p:cNvPr id="3" name="Content Placeholder 2">
            <a:extLst>
              <a:ext uri="{FF2B5EF4-FFF2-40B4-BE49-F238E27FC236}">
                <a16:creationId xmlns:a16="http://schemas.microsoft.com/office/drawing/2014/main" id="{55CDE07F-89AD-BF68-85E4-4A1E16B88948}"/>
              </a:ext>
            </a:extLst>
          </p:cNvPr>
          <p:cNvSpPr>
            <a:spLocks noGrp="1"/>
          </p:cNvSpPr>
          <p:nvPr>
            <p:ph sz="half" idx="2"/>
          </p:nvPr>
        </p:nvSpPr>
        <p:spPr/>
        <p:txBody>
          <a:bodyPr/>
          <a:lstStyle/>
          <a:p>
            <a:pPr marL="0" indent="0" algn="l">
              <a:buNone/>
            </a:pPr>
            <a:r>
              <a:rPr lang="en-US" sz="2200" b="0" i="0" dirty="0">
                <a:effectLst/>
                <a:latin typeface="Abadi MT Condensed Light" panose="020B0306030101010103" pitchFamily="34" charset="77"/>
              </a:rPr>
              <a:t>Value Mapping</a:t>
            </a:r>
          </a:p>
          <a:p>
            <a:pPr algn="l">
              <a:buFont typeface="Arial" panose="020B0604020202020204" pitchFamily="34" charset="0"/>
              <a:buChar char="•"/>
            </a:pPr>
            <a:r>
              <a:rPr lang="en-US" sz="2000" b="0" i="0" dirty="0">
                <a:effectLst/>
                <a:latin typeface="Abadi MT Condensed Light" panose="020B0306030101010103" pitchFamily="34" charset="77"/>
              </a:rPr>
              <a:t>Mapping of 'Mission Outcome' and 'Landing Location' to 'class':</a:t>
            </a:r>
          </a:p>
          <a:p>
            <a:pPr marL="742950" lvl="1" indent="-285750" algn="l">
              <a:buFont typeface="Arial" panose="020B0604020202020204" pitchFamily="34" charset="0"/>
              <a:buChar char="•"/>
            </a:pPr>
            <a:r>
              <a:rPr lang="en-US" sz="2000" b="0" i="0" dirty="0">
                <a:solidFill>
                  <a:srgbClr val="374151"/>
                </a:solidFill>
                <a:effectLst/>
                <a:latin typeface="Abadi MT Condensed Light" panose="020B0306030101010103" pitchFamily="34" charset="77"/>
              </a:rPr>
              <a:t>If 'Mission Outcome' is True and Landing Location is True ASDS, True RTLS, or True Ocean, assign 'class' as 1.</a:t>
            </a:r>
          </a:p>
          <a:p>
            <a:pPr marL="742950" lvl="1" indent="-285750" algn="l">
              <a:buFont typeface="Arial" panose="020B0604020202020204" pitchFamily="34" charset="0"/>
              <a:buChar char="•"/>
            </a:pPr>
            <a:r>
              <a:rPr lang="en-US" sz="2000" b="0" i="0" dirty="0">
                <a:solidFill>
                  <a:srgbClr val="374151"/>
                </a:solidFill>
                <a:effectLst/>
                <a:latin typeface="Abadi MT Condensed Light" panose="020B0306030101010103" pitchFamily="34" charset="77"/>
              </a:rPr>
              <a:t>If 'Mission Outcome' is False or Landing Location is None None, False ASDS, None ASDS, False Ocean, or False RTLS, assign 'class' as 0.</a:t>
            </a:r>
          </a:p>
          <a:p>
            <a:pPr marL="0" indent="0">
              <a:buNone/>
            </a:pPr>
            <a:r>
              <a:rPr lang="en-US" sz="2200" dirty="0" err="1">
                <a:latin typeface="Abadi MT Condensed Light" panose="020B0306030101010103" pitchFamily="34" charset="77"/>
              </a:rPr>
              <a:t>Github</a:t>
            </a:r>
            <a:r>
              <a:rPr lang="en-US" sz="2200" dirty="0">
                <a:latin typeface="Abadi MT Condensed Light" panose="020B0306030101010103" pitchFamily="34" charset="77"/>
              </a:rPr>
              <a:t> </a:t>
            </a:r>
            <a:r>
              <a:rPr lang="en-US" sz="2200" dirty="0" err="1">
                <a:latin typeface="Abadi MT Condensed Light" panose="020B0306030101010103" pitchFamily="34" charset="77"/>
              </a:rPr>
              <a:t>url</a:t>
            </a:r>
            <a:endParaRPr lang="en-US" sz="2200" dirty="0">
              <a:latin typeface="Abadi MT Condensed Light" panose="020B0306030101010103" pitchFamily="34" charset="77"/>
            </a:endParaRPr>
          </a:p>
          <a:p>
            <a:pPr marL="0" indent="0">
              <a:buNone/>
            </a:pPr>
            <a:r>
              <a:rPr lang="en-US" sz="2000" dirty="0">
                <a:latin typeface="Abadi MT Condensed Light" panose="020B0306030101010103" pitchFamily="34" charset="77"/>
                <a:hlinkClick r:id="rId3"/>
              </a:rPr>
              <a:t>https://</a:t>
            </a:r>
            <a:r>
              <a:rPr lang="en-US" sz="2000" dirty="0" err="1">
                <a:latin typeface="Abadi MT Condensed Light" panose="020B0306030101010103" pitchFamily="34" charset="77"/>
                <a:hlinkClick r:id="rId3"/>
              </a:rPr>
              <a:t>github.com</a:t>
            </a:r>
            <a:r>
              <a:rPr lang="en-US" sz="2000" dirty="0">
                <a:latin typeface="Abadi MT Condensed Light" panose="020B0306030101010103" pitchFamily="34" charset="77"/>
                <a:hlinkClick r:id="rId3"/>
              </a:rPr>
              <a:t>/</a:t>
            </a:r>
            <a:r>
              <a:rPr lang="en-US" sz="2000" dirty="0" err="1">
                <a:latin typeface="Abadi MT Condensed Light" panose="020B0306030101010103" pitchFamily="34" charset="77"/>
                <a:hlinkClick r:id="rId3"/>
              </a:rPr>
              <a:t>skayasare</a:t>
            </a:r>
            <a:r>
              <a:rPr lang="en-US" sz="2000" dirty="0">
                <a:latin typeface="Abadi MT Condensed Light" panose="020B0306030101010103" pitchFamily="34" charset="77"/>
                <a:hlinkClick r:id="rId3"/>
              </a:rPr>
              <a:t>/IBM-Data-Science-</a:t>
            </a:r>
            <a:r>
              <a:rPr lang="en-US" sz="2000" dirty="0" err="1">
                <a:latin typeface="Abadi MT Condensed Light" panose="020B0306030101010103" pitchFamily="34" charset="77"/>
                <a:hlinkClick r:id="rId3"/>
              </a:rPr>
              <a:t>CapProject</a:t>
            </a:r>
            <a:r>
              <a:rPr lang="en-US" sz="2000" dirty="0">
                <a:latin typeface="Abadi MT Condensed Light" panose="020B0306030101010103" pitchFamily="34" charset="77"/>
                <a:hlinkClick r:id="rId3"/>
              </a:rPr>
              <a:t>/blob/main/Data%20Wrangling.ipynb</a:t>
            </a:r>
            <a:endParaRPr lang="en-US" sz="2000" dirty="0">
              <a:latin typeface="Abadi MT Condensed Light" panose="020B0306030101010103" pitchFamily="34" charset="77"/>
            </a:endParaRP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prstGeom prst="rect">
            <a:avLst/>
          </a:prstGeom>
        </p:spPr>
        <p:txBody>
          <a:bodyPr lIns="91440" tIns="45720" rIns="91440" bIns="45720" anchor="t"/>
          <a:lstStyle/>
          <a:p>
            <a:pPr>
              <a:lnSpc>
                <a:spcPct val="100000"/>
              </a:lnSpc>
              <a:spcBef>
                <a:spcPts val="1400"/>
              </a:spcBef>
            </a:pPr>
            <a:r>
              <a:rPr lang="en-US" sz="2200" dirty="0">
                <a:effectLst/>
                <a:latin typeface="Abadi MT Condensed Light" panose="020B0306030101010103" pitchFamily="34" charset="77"/>
              </a:rPr>
              <a:t>EDA performed on features: Flight Number, Payload Mass, Launch Site, Orbit, Class, and Year.</a:t>
            </a:r>
          </a:p>
          <a:p>
            <a:pPr marL="0" indent="0">
              <a:lnSpc>
                <a:spcPct val="100000"/>
              </a:lnSpc>
              <a:spcBef>
                <a:spcPts val="1400"/>
              </a:spcBef>
              <a:buNone/>
            </a:pPr>
            <a:endParaRPr lang="en-US" sz="2200" dirty="0">
              <a:effectLst/>
              <a:latin typeface="Abadi MT Condensed Light" panose="020B0306030101010103" pitchFamily="34" charset="77"/>
            </a:endParaRPr>
          </a:p>
          <a:p>
            <a:pPr algn="l">
              <a:buFont typeface="Arial" panose="020B0604020202020204" pitchFamily="34" charset="0"/>
              <a:buChar char="•"/>
            </a:pPr>
            <a:r>
              <a:rPr lang="en-US" sz="2200" dirty="0">
                <a:effectLst/>
                <a:latin typeface="Abadi MT Condensed Light" panose="020B0306030101010103" pitchFamily="34" charset="77"/>
              </a:rPr>
              <a:t>Plots Used</a:t>
            </a:r>
            <a:r>
              <a:rPr lang="en-US" sz="1600" dirty="0">
                <a:effectLst/>
                <a:latin typeface="Abadi MT Condensed Light" panose="020B0306030101010103" pitchFamily="34" charset="77"/>
              </a:rPr>
              <a:t>: </a:t>
            </a:r>
          </a:p>
          <a:p>
            <a:pPr lvl="1"/>
            <a:r>
              <a:rPr lang="en-US" sz="2000" dirty="0">
                <a:solidFill>
                  <a:schemeClr val="tx1">
                    <a:lumMod val="50000"/>
                    <a:lumOff val="50000"/>
                  </a:schemeClr>
                </a:solidFill>
                <a:effectLst/>
                <a:latin typeface="Abadi MT Condensed Light" panose="020B0306030101010103" pitchFamily="34" charset="77"/>
              </a:rPr>
              <a:t>Flight Number vs. Payload Mass </a:t>
            </a:r>
          </a:p>
          <a:p>
            <a:pPr lvl="1"/>
            <a:r>
              <a:rPr lang="en-US" sz="2000" dirty="0">
                <a:solidFill>
                  <a:schemeClr val="tx1">
                    <a:lumMod val="50000"/>
                    <a:lumOff val="50000"/>
                  </a:schemeClr>
                </a:solidFill>
                <a:effectLst/>
                <a:latin typeface="Abadi MT Condensed Light" panose="020B0306030101010103" pitchFamily="34" charset="77"/>
              </a:rPr>
              <a:t>Flight Number vs. Launch Site </a:t>
            </a:r>
          </a:p>
          <a:p>
            <a:pPr lvl="1"/>
            <a:r>
              <a:rPr lang="en-US" sz="2000" dirty="0">
                <a:solidFill>
                  <a:schemeClr val="tx1">
                    <a:lumMod val="50000"/>
                    <a:lumOff val="50000"/>
                  </a:schemeClr>
                </a:solidFill>
                <a:effectLst/>
                <a:latin typeface="Abadi MT Condensed Light" panose="020B0306030101010103" pitchFamily="34" charset="77"/>
              </a:rPr>
              <a:t>Payload Mass vs. Launch Site </a:t>
            </a:r>
          </a:p>
          <a:p>
            <a:pPr lvl="1"/>
            <a:r>
              <a:rPr lang="en-US" sz="2000" dirty="0">
                <a:solidFill>
                  <a:schemeClr val="tx1">
                    <a:lumMod val="50000"/>
                    <a:lumOff val="50000"/>
                  </a:schemeClr>
                </a:solidFill>
                <a:effectLst/>
                <a:latin typeface="Abadi MT Condensed Light" panose="020B0306030101010103" pitchFamily="34" charset="77"/>
              </a:rPr>
              <a:t>Orbit vs. Success Rate</a:t>
            </a:r>
          </a:p>
          <a:p>
            <a:pPr lvl="1"/>
            <a:r>
              <a:rPr lang="en-US" sz="2000" dirty="0">
                <a:solidFill>
                  <a:schemeClr val="tx1">
                    <a:lumMod val="50000"/>
                    <a:lumOff val="50000"/>
                  </a:schemeClr>
                </a:solidFill>
                <a:effectLst/>
                <a:latin typeface="Abadi MT Condensed Light" panose="020B0306030101010103" pitchFamily="34" charset="77"/>
              </a:rPr>
              <a:t> Flight Number vs. Orbit </a:t>
            </a:r>
          </a:p>
          <a:p>
            <a:pPr lvl="1"/>
            <a:r>
              <a:rPr lang="en-US" sz="2000" dirty="0">
                <a:solidFill>
                  <a:schemeClr val="tx1">
                    <a:lumMod val="50000"/>
                    <a:lumOff val="50000"/>
                  </a:schemeClr>
                </a:solidFill>
                <a:effectLst/>
                <a:latin typeface="Abadi MT Condensed Light" panose="020B0306030101010103" pitchFamily="34" charset="77"/>
              </a:rPr>
              <a:t>Payload vs. Orbit Success Yearly Trend</a:t>
            </a:r>
          </a:p>
          <a:p>
            <a:pPr>
              <a:lnSpc>
                <a:spcPct val="100000"/>
              </a:lnSpc>
              <a:spcBef>
                <a:spcPts val="1400"/>
              </a:spcBef>
            </a:pPr>
            <a:endParaRPr lang="en-US" sz="2200" dirty="0">
              <a:latin typeface="Abadi MT Condensed Light" panose="020B0306030101010103" pitchFamily="34" charset="77"/>
            </a:endParaRPr>
          </a:p>
        </p:txBody>
      </p:sp>
      <p:sp>
        <p:nvSpPr>
          <p:cNvPr id="6" name="Content Placeholder 5">
            <a:extLst>
              <a:ext uri="{FF2B5EF4-FFF2-40B4-BE49-F238E27FC236}">
                <a16:creationId xmlns:a16="http://schemas.microsoft.com/office/drawing/2014/main" id="{5491C93C-C567-373D-B01F-A69FAA1B647F}"/>
              </a:ext>
            </a:extLst>
          </p:cNvPr>
          <p:cNvSpPr>
            <a:spLocks noGrp="1"/>
          </p:cNvSpPr>
          <p:nvPr>
            <p:ph sz="half" idx="2"/>
          </p:nvPr>
        </p:nvSpPr>
        <p:spPr/>
        <p:txBody>
          <a:bodyPr/>
          <a:lstStyle/>
          <a:p>
            <a:r>
              <a:rPr lang="en-US" sz="2200" dirty="0">
                <a:effectLst/>
                <a:latin typeface="Abadi MT Condensed Light" panose="020B0306030101010103" pitchFamily="34" charset="77"/>
              </a:rPr>
              <a:t>Scatter plots, line charts, and bar plots were utilized to analyze relationships between variables.</a:t>
            </a:r>
          </a:p>
          <a:p>
            <a:endParaRPr lang="en-US" sz="2200" dirty="0">
              <a:latin typeface="Abadi MT Condensed Light" panose="020B0306030101010103" pitchFamily="34" charset="77"/>
            </a:endParaRPr>
          </a:p>
          <a:p>
            <a:r>
              <a:rPr lang="en-US" sz="2200" dirty="0">
                <a:effectLst/>
                <a:latin typeface="Abadi MT Condensed Light" panose="020B0306030101010103" pitchFamily="34" charset="77"/>
              </a:rPr>
              <a:t>Purpose of the analysis was to determine the presence of relationships for potential use in training the machine learning model.</a:t>
            </a:r>
          </a:p>
          <a:p>
            <a:pPr marL="0" indent="0">
              <a:buNone/>
            </a:pPr>
            <a:endParaRPr lang="en-US" sz="2200" dirty="0">
              <a:latin typeface="Abadi MT Condensed Light" panose="020B0306030101010103" pitchFamily="34" charset="77"/>
            </a:endParaRPr>
          </a:p>
          <a:p>
            <a:pPr marL="0" indent="0">
              <a:buNone/>
            </a:pPr>
            <a:r>
              <a:rPr lang="en-US" sz="2200" u="sng" dirty="0" err="1">
                <a:latin typeface="Abadi MT Condensed Light" panose="020B0306030101010103" pitchFamily="34" charset="77"/>
              </a:rPr>
              <a:t>Github</a:t>
            </a:r>
            <a:r>
              <a:rPr lang="en-US" sz="2200" u="sng" dirty="0">
                <a:latin typeface="Abadi MT Condensed Light" panose="020B0306030101010103" pitchFamily="34" charset="77"/>
              </a:rPr>
              <a:t> </a:t>
            </a:r>
            <a:r>
              <a:rPr lang="en-US" sz="2200" u="sng" dirty="0" err="1">
                <a:latin typeface="Abadi MT Condensed Light" panose="020B0306030101010103" pitchFamily="34" charset="77"/>
              </a:rPr>
              <a:t>url</a:t>
            </a:r>
            <a:endParaRPr lang="en-US" sz="2200" u="sng" dirty="0">
              <a:latin typeface="Abadi MT Condensed Light" panose="020B0306030101010103" pitchFamily="34" charset="77"/>
            </a:endParaRPr>
          </a:p>
          <a:p>
            <a:pPr marL="0" indent="0">
              <a:buNone/>
            </a:pPr>
            <a:r>
              <a:rPr lang="en-US" sz="2200" dirty="0">
                <a:latin typeface="Abadi MT Condensed Light" panose="020B0306030101010103" pitchFamily="34" charset="77"/>
                <a:hlinkClick r:id="rId3"/>
              </a:rPr>
              <a:t>https://</a:t>
            </a:r>
            <a:r>
              <a:rPr lang="en-US" sz="2200" dirty="0" err="1">
                <a:latin typeface="Abadi MT Condensed Light" panose="020B0306030101010103" pitchFamily="34" charset="77"/>
                <a:hlinkClick r:id="rId3"/>
              </a:rPr>
              <a:t>github.com</a:t>
            </a:r>
            <a:r>
              <a:rPr lang="en-US" sz="2200" dirty="0">
                <a:latin typeface="Abadi MT Condensed Light" panose="020B0306030101010103" pitchFamily="34" charset="77"/>
                <a:hlinkClick r:id="rId3"/>
              </a:rPr>
              <a:t>/</a:t>
            </a:r>
            <a:r>
              <a:rPr lang="en-US" sz="2200" dirty="0" err="1">
                <a:latin typeface="Abadi MT Condensed Light" panose="020B0306030101010103" pitchFamily="34" charset="77"/>
                <a:hlinkClick r:id="rId3"/>
              </a:rPr>
              <a:t>skayasare</a:t>
            </a:r>
            <a:r>
              <a:rPr lang="en-US" sz="2200" dirty="0">
                <a:latin typeface="Abadi MT Condensed Light" panose="020B0306030101010103" pitchFamily="34" charset="77"/>
                <a:hlinkClick r:id="rId3"/>
              </a:rPr>
              <a:t>/IBM-Data-Science-</a:t>
            </a:r>
            <a:r>
              <a:rPr lang="en-US" sz="2200" dirty="0" err="1">
                <a:latin typeface="Abadi MT Condensed Light" panose="020B0306030101010103" pitchFamily="34" charset="77"/>
                <a:hlinkClick r:id="rId3"/>
              </a:rPr>
              <a:t>CapProject</a:t>
            </a:r>
            <a:r>
              <a:rPr lang="en-US" sz="2200" dirty="0">
                <a:latin typeface="Abadi MT Condensed Light" panose="020B0306030101010103" pitchFamily="34" charset="77"/>
                <a:hlinkClick r:id="rId3"/>
              </a:rPr>
              <a:t>/blob/main/EDA%20with%20Visualization.ipynb</a:t>
            </a:r>
            <a:endParaRPr lang="en-US" sz="2200" dirty="0">
              <a:latin typeface="Abadi MT Condensed Light" panose="020B0306030101010103" pitchFamily="34" charset="77"/>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5261"/>
            <a:ext cx="10017595" cy="5104435"/>
          </a:xfrm>
          <a:prstGeom prst="rect">
            <a:avLst/>
          </a:prstGeom>
        </p:spPr>
        <p:txBody>
          <a:bodyPr lIns="91440" tIns="45720" rIns="91440" bIns="45720" anchor="t"/>
          <a:lstStyle/>
          <a:p>
            <a:pPr marL="0" indent="0" algn="l">
              <a:buNone/>
            </a:pPr>
            <a:r>
              <a:rPr lang="en-US" sz="1800" b="0" i="0" dirty="0">
                <a:effectLst/>
                <a:latin typeface="Abadi MT Condensed Light" panose="020B0306030101010103" pitchFamily="34" charset="77"/>
              </a:rPr>
              <a:t>Some queries performed are as follows:</a:t>
            </a:r>
          </a:p>
          <a:p>
            <a:pPr algn="l">
              <a:buFont typeface="+mj-lt"/>
              <a:buAutoNum type="arabicPeriod"/>
            </a:pPr>
            <a:r>
              <a:rPr lang="en-US" sz="1800" b="0" i="0" dirty="0">
                <a:effectLst/>
                <a:latin typeface="Abadi MT Condensed Light" panose="020B0306030101010103" pitchFamily="34" charset="77"/>
              </a:rPr>
              <a:t>Displaying the unique launch site names in the space mission.</a:t>
            </a:r>
          </a:p>
          <a:p>
            <a:pPr algn="l">
              <a:buFont typeface="+mj-lt"/>
              <a:buAutoNum type="arabicPeriod"/>
            </a:pPr>
            <a:r>
              <a:rPr lang="en-US" sz="1800" b="0" i="0" dirty="0">
                <a:effectLst/>
                <a:latin typeface="Abadi MT Condensed Light" panose="020B0306030101010103" pitchFamily="34" charset="77"/>
              </a:rPr>
              <a:t>Displaying 5 records where the launch sites begin with the string 'CCA'.</a:t>
            </a:r>
          </a:p>
          <a:p>
            <a:pPr algn="l">
              <a:buFont typeface="+mj-lt"/>
              <a:buAutoNum type="arabicPeriod"/>
            </a:pPr>
            <a:r>
              <a:rPr lang="en-US" sz="1800" b="0" i="0" dirty="0">
                <a:effectLst/>
                <a:latin typeface="Abadi MT Condensed Light" panose="020B0306030101010103" pitchFamily="34" charset="77"/>
              </a:rPr>
              <a:t>Displaying the total payload mass carried by boosters launched by NASA (CRS).</a:t>
            </a:r>
          </a:p>
          <a:p>
            <a:pPr algn="l">
              <a:buFont typeface="+mj-lt"/>
              <a:buAutoNum type="arabicPeriod"/>
            </a:pPr>
            <a:r>
              <a:rPr lang="en-US" sz="1800" b="0" i="0" dirty="0">
                <a:effectLst/>
                <a:latin typeface="Abadi MT Condensed Light" panose="020B0306030101010103" pitchFamily="34" charset="77"/>
              </a:rPr>
              <a:t>Displaying the average payload mass carried by booster version F9 v1.1.</a:t>
            </a:r>
          </a:p>
          <a:p>
            <a:pPr algn="l">
              <a:buFont typeface="+mj-lt"/>
              <a:buAutoNum type="arabicPeriod"/>
            </a:pPr>
            <a:r>
              <a:rPr lang="en-US" sz="1800" b="0" i="0" dirty="0">
                <a:effectLst/>
                <a:latin typeface="Abadi MT Condensed Light" panose="020B0306030101010103" pitchFamily="34" charset="77"/>
              </a:rPr>
              <a:t>Listing the date when the first successful landing outcome on the ground pad was achieved.</a:t>
            </a:r>
          </a:p>
          <a:p>
            <a:pPr algn="l">
              <a:buFont typeface="+mj-lt"/>
              <a:buAutoNum type="arabicPeriod"/>
            </a:pPr>
            <a:r>
              <a:rPr lang="en-US" sz="1800" b="0" i="0" dirty="0">
                <a:effectLst/>
                <a:latin typeface="Abadi MT Condensed Light" panose="020B0306030101010103" pitchFamily="34" charset="77"/>
              </a:rPr>
              <a:t>Listing the names of the boosters that successfully landed on a drone ship and had a payload mass greater than 4000 but less than 6000.</a:t>
            </a:r>
          </a:p>
          <a:p>
            <a:pPr algn="l">
              <a:buFont typeface="+mj-lt"/>
              <a:buAutoNum type="arabicPeriod"/>
            </a:pPr>
            <a:r>
              <a:rPr lang="en-US" sz="1800" b="0" i="0" dirty="0">
                <a:effectLst/>
                <a:latin typeface="Abadi MT Condensed Light" panose="020B0306030101010103" pitchFamily="34" charset="77"/>
              </a:rPr>
              <a:t>Listing the total number of successful and failed mission outcomes.</a:t>
            </a:r>
          </a:p>
          <a:p>
            <a:pPr algn="l">
              <a:buFont typeface="+mj-lt"/>
              <a:buAutoNum type="arabicPeriod"/>
            </a:pPr>
            <a:r>
              <a:rPr lang="en-US" sz="1800" b="0" i="0" dirty="0">
                <a:effectLst/>
                <a:latin typeface="Abadi MT Condensed Light" panose="020B0306030101010103" pitchFamily="34" charset="77"/>
              </a:rPr>
              <a:t>Listing the names of the booster versions that carried the maximum payload mass.</a:t>
            </a:r>
          </a:p>
          <a:p>
            <a:pPr algn="l">
              <a:buFont typeface="+mj-lt"/>
              <a:buAutoNum type="arabicPeriod"/>
            </a:pPr>
            <a:r>
              <a:rPr lang="en-US" sz="1800" b="0" i="0" dirty="0">
                <a:effectLst/>
                <a:latin typeface="Abadi MT Condensed Light" panose="020B0306030101010103" pitchFamily="34" charset="77"/>
              </a:rPr>
              <a:t>Listing the failed landing outcomes on a drone ship, including their booster versions and launch site names for the year 2015.</a:t>
            </a:r>
          </a:p>
          <a:p>
            <a:pPr algn="l">
              <a:buFont typeface="+mj-lt"/>
              <a:buAutoNum type="arabicPeriod"/>
            </a:pPr>
            <a:r>
              <a:rPr lang="en-US" sz="1800" b="0" i="0" dirty="0">
                <a:effectLst/>
                <a:latin typeface="Abadi MT Condensed Light" panose="020B0306030101010103" pitchFamily="34" charset="77"/>
              </a:rPr>
              <a:t>Ranking the count of landing outcomes between the dates 2010-06-04 and 2017-03-20 in descending order.</a:t>
            </a:r>
            <a:endParaRPr lang="en-US" sz="2200" dirty="0">
              <a:latin typeface="Abadi MT Condensed Light" panose="020B0306030101010103" pitchFamily="34" charset="77"/>
            </a:endParaRPr>
          </a:p>
          <a:p>
            <a:pPr marL="0" indent="0" algn="l">
              <a:buNone/>
            </a:pPr>
            <a:r>
              <a:rPr lang="en-US" sz="2000" b="0" i="0" dirty="0">
                <a:solidFill>
                  <a:srgbClr val="374151"/>
                </a:solidFill>
                <a:effectLst/>
                <a:latin typeface="Abadi MT Condensed Light" panose="020B0306030101010103" pitchFamily="34" charset="77"/>
                <a:hlinkClick r:id="rId3"/>
              </a:rPr>
              <a:t>https://</a:t>
            </a:r>
            <a:r>
              <a:rPr lang="en-US" sz="2000" b="0" i="0" dirty="0" err="1">
                <a:solidFill>
                  <a:srgbClr val="374151"/>
                </a:solidFill>
                <a:effectLst/>
                <a:latin typeface="Abadi MT Condensed Light" panose="020B0306030101010103" pitchFamily="34" charset="77"/>
                <a:hlinkClick r:id="rId3"/>
              </a:rPr>
              <a:t>github.com</a:t>
            </a:r>
            <a:r>
              <a:rPr lang="en-US" sz="2000" b="0" i="0" dirty="0">
                <a:solidFill>
                  <a:srgbClr val="374151"/>
                </a:solidFill>
                <a:effectLst/>
                <a:latin typeface="Abadi MT Condensed Light" panose="020B0306030101010103" pitchFamily="34" charset="77"/>
                <a:hlinkClick r:id="rId3"/>
              </a:rPr>
              <a:t>/</a:t>
            </a:r>
            <a:r>
              <a:rPr lang="en-US" sz="2000" b="0" i="0" dirty="0" err="1">
                <a:solidFill>
                  <a:srgbClr val="374151"/>
                </a:solidFill>
                <a:effectLst/>
                <a:latin typeface="Abadi MT Condensed Light" panose="020B0306030101010103" pitchFamily="34" charset="77"/>
                <a:hlinkClick r:id="rId3"/>
              </a:rPr>
              <a:t>skayasare</a:t>
            </a:r>
            <a:r>
              <a:rPr lang="en-US" sz="2000" b="0" i="0" dirty="0">
                <a:solidFill>
                  <a:srgbClr val="374151"/>
                </a:solidFill>
                <a:effectLst/>
                <a:latin typeface="Abadi MT Condensed Light" panose="020B0306030101010103" pitchFamily="34" charset="77"/>
                <a:hlinkClick r:id="rId3"/>
              </a:rPr>
              <a:t>/IBM-Data-Science-</a:t>
            </a:r>
            <a:r>
              <a:rPr lang="en-US" sz="2000" b="0" i="0" dirty="0" err="1">
                <a:solidFill>
                  <a:srgbClr val="374151"/>
                </a:solidFill>
                <a:effectLst/>
                <a:latin typeface="Abadi MT Condensed Light" panose="020B0306030101010103" pitchFamily="34" charset="77"/>
                <a:hlinkClick r:id="rId3"/>
              </a:rPr>
              <a:t>CapProject</a:t>
            </a:r>
            <a:r>
              <a:rPr lang="en-US" sz="2000" b="0" i="0" dirty="0">
                <a:solidFill>
                  <a:srgbClr val="374151"/>
                </a:solidFill>
                <a:effectLst/>
                <a:latin typeface="Abadi MT Condensed Light" panose="020B0306030101010103" pitchFamily="34" charset="77"/>
                <a:hlinkClick r:id="rId3"/>
              </a:rPr>
              <a:t>/blob/main/EDA%20With%20SQL.ipynb</a:t>
            </a:r>
            <a:endParaRPr lang="en-US" sz="2000" b="0" i="0" dirty="0">
              <a:solidFill>
                <a:srgbClr val="374151"/>
              </a:solidFill>
              <a:effectLst/>
              <a:latin typeface="Abadi MT Condensed Light" panose="020B0306030101010103" pitchFamily="34" charset="77"/>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0245" y="1674235"/>
            <a:ext cx="8988706" cy="4351338"/>
          </a:xfrm>
          <a:prstGeom prst="rect">
            <a:avLst/>
          </a:prstGeom>
        </p:spPr>
        <p:txBody>
          <a:bodyPr>
            <a:normAutofit lnSpcReduction="10000"/>
          </a:bodyPr>
          <a:lstStyle/>
          <a:p>
            <a:pPr algn="l">
              <a:buFont typeface="Arial" panose="020B0604020202020204" pitchFamily="34" charset="0"/>
              <a:buChar char="•"/>
            </a:pPr>
            <a:r>
              <a:rPr lang="en-US" sz="2200" dirty="0">
                <a:effectLst/>
                <a:latin typeface="Abadi MT Condensed Light" panose="020B0306030101010103" pitchFamily="34" charset="77"/>
              </a:rPr>
              <a:t>Folium maps used to mark Launch Sites, successful and unsuccessful landings, and proximity to key locations such as Railway, Highway, Coast, and City.</a:t>
            </a:r>
          </a:p>
          <a:p>
            <a:pPr algn="l">
              <a:buFont typeface="Arial" panose="020B0604020202020204" pitchFamily="34" charset="0"/>
              <a:buChar char="•"/>
            </a:pPr>
            <a:r>
              <a:rPr lang="en-US" sz="2200" dirty="0">
                <a:effectLst/>
                <a:latin typeface="Abadi MT Condensed Light" panose="020B0306030101010103" pitchFamily="34" charset="77"/>
              </a:rPr>
              <a:t>Purpose:</a:t>
            </a:r>
            <a:r>
              <a:rPr lang="en-US" sz="2000" dirty="0">
                <a:effectLst/>
                <a:latin typeface="Abadi MT Condensed Light" panose="020B0306030101010103" pitchFamily="34" charset="77"/>
              </a:rPr>
              <a:t> </a:t>
            </a:r>
          </a:p>
          <a:p>
            <a:pPr lvl="1"/>
            <a:r>
              <a:rPr lang="en-US" sz="2000" dirty="0">
                <a:effectLst/>
                <a:latin typeface="Abadi MT Condensed Light" panose="020B0306030101010103" pitchFamily="34" charset="77"/>
              </a:rPr>
              <a:t>Gain insights into the rationale behind the selection of launch site locations and visualize the distribution of successful landings in relation to these locations.</a:t>
            </a:r>
          </a:p>
          <a:p>
            <a:pPr algn="l">
              <a:buFont typeface="Arial" panose="020B0604020202020204" pitchFamily="34" charset="0"/>
              <a:buChar char="•"/>
            </a:pPr>
            <a:r>
              <a:rPr lang="en-US" sz="2200" dirty="0">
                <a:effectLst/>
                <a:latin typeface="Abadi MT Condensed Light" panose="020B0306030101010103" pitchFamily="34" charset="77"/>
              </a:rPr>
              <a:t>By examining the maps, we can understand the factors influencing launch site placement and observe the spatial relationship between successful landings and their surrounding areas.</a:t>
            </a:r>
          </a:p>
          <a:p>
            <a:pPr marL="0" indent="0">
              <a:buNone/>
            </a:pPr>
            <a:endParaRPr lang="en-US" dirty="0"/>
          </a:p>
          <a:p>
            <a:pPr marL="0" indent="0">
              <a:buNone/>
            </a:pPr>
            <a:r>
              <a:rPr lang="en-US" sz="2200" dirty="0" err="1">
                <a:latin typeface="Abadi MT Condensed Light" panose="020B0306030101010103" pitchFamily="34" charset="77"/>
              </a:rPr>
              <a:t>Github</a:t>
            </a:r>
            <a:r>
              <a:rPr lang="en-US" sz="2200" dirty="0">
                <a:latin typeface="Abadi MT Condensed Light" panose="020B0306030101010103" pitchFamily="34" charset="77"/>
              </a:rPr>
              <a:t> </a:t>
            </a:r>
            <a:r>
              <a:rPr lang="en-US" sz="2200" dirty="0" err="1">
                <a:latin typeface="Abadi MT Condensed Light" panose="020B0306030101010103" pitchFamily="34" charset="77"/>
              </a:rPr>
              <a:t>url</a:t>
            </a:r>
            <a:endParaRPr lang="en-US" sz="2200" dirty="0">
              <a:latin typeface="Abadi MT Condensed Light" panose="020B0306030101010103" pitchFamily="34" charset="77"/>
            </a:endParaRPr>
          </a:p>
          <a:p>
            <a:pPr marL="0" indent="0">
              <a:buNone/>
            </a:pPr>
            <a:r>
              <a:rPr lang="en-US" sz="2200" dirty="0">
                <a:latin typeface="Abadi MT Condensed Light" panose="020B0306030101010103" pitchFamily="34" charset="77"/>
                <a:hlinkClick r:id="rId3"/>
              </a:rPr>
              <a:t>https://</a:t>
            </a:r>
            <a:r>
              <a:rPr lang="en-US" sz="2200" dirty="0" err="1">
                <a:latin typeface="Abadi MT Condensed Light" panose="020B0306030101010103" pitchFamily="34" charset="77"/>
                <a:hlinkClick r:id="rId3"/>
              </a:rPr>
              <a:t>github.com</a:t>
            </a:r>
            <a:r>
              <a:rPr lang="en-US" sz="2200" dirty="0">
                <a:latin typeface="Abadi MT Condensed Light" panose="020B0306030101010103" pitchFamily="34" charset="77"/>
                <a:hlinkClick r:id="rId3"/>
              </a:rPr>
              <a:t>/</a:t>
            </a:r>
            <a:r>
              <a:rPr lang="en-US" sz="2200" dirty="0" err="1">
                <a:latin typeface="Abadi MT Condensed Light" panose="020B0306030101010103" pitchFamily="34" charset="77"/>
                <a:hlinkClick r:id="rId3"/>
              </a:rPr>
              <a:t>skayasare</a:t>
            </a:r>
            <a:r>
              <a:rPr lang="en-US" sz="2200" dirty="0">
                <a:latin typeface="Abadi MT Condensed Light" panose="020B0306030101010103" pitchFamily="34" charset="77"/>
                <a:hlinkClick r:id="rId3"/>
              </a:rPr>
              <a:t>/IBM-Data-Science-</a:t>
            </a:r>
            <a:r>
              <a:rPr lang="en-US" sz="2200" dirty="0" err="1">
                <a:latin typeface="Abadi MT Condensed Light" panose="020B0306030101010103" pitchFamily="34" charset="77"/>
                <a:hlinkClick r:id="rId3"/>
              </a:rPr>
              <a:t>CapProject</a:t>
            </a:r>
            <a:r>
              <a:rPr lang="en-US" sz="2200" dirty="0">
                <a:latin typeface="Abadi MT Condensed Light" panose="020B0306030101010103" pitchFamily="34" charset="77"/>
                <a:hlinkClick r:id="rId3"/>
              </a:rPr>
              <a:t>/blob/main/Launch%20Sites%20Locations%20Analysis%20with%20Folium.ipynb</a:t>
            </a:r>
            <a:endParaRPr lang="en-US" sz="2200" dirty="0">
              <a:latin typeface="Abadi MT Condensed Light" panose="020B0306030101010103" pitchFamily="34" charset="77"/>
            </a:endParaRP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4"/>
            <a:ext cx="9878698" cy="4645115"/>
          </a:xfrm>
          <a:prstGeom prst="rect">
            <a:avLst/>
          </a:prstGeom>
        </p:spPr>
        <p:txBody>
          <a:bodyPr vert="horz" lIns="91440" tIns="45720" rIns="91440" bIns="45720" rtlCol="0" anchor="t">
            <a:normAutofit/>
          </a:bodyPr>
          <a:lstStyle/>
          <a:p>
            <a:pPr algn="l">
              <a:buFont typeface="Arial" panose="020B0604020202020204" pitchFamily="34" charset="0"/>
              <a:buChar char="•"/>
            </a:pPr>
            <a:r>
              <a:rPr lang="en-US" sz="2400" dirty="0">
                <a:effectLst/>
                <a:latin typeface="Abadi MT Condensed Light" panose="020B0306030101010103" pitchFamily="34" charset="77"/>
              </a:rPr>
              <a:t>The dashboard consists of a pie chart and a scatter plot.</a:t>
            </a:r>
          </a:p>
          <a:p>
            <a:pPr algn="l">
              <a:buFont typeface="Arial" panose="020B0604020202020204" pitchFamily="34" charset="0"/>
              <a:buChar char="•"/>
            </a:pPr>
            <a:r>
              <a:rPr lang="en-US" sz="2400" dirty="0">
                <a:effectLst/>
                <a:latin typeface="Abadi MT Condensed Light" panose="020B0306030101010103" pitchFamily="34" charset="77"/>
              </a:rPr>
              <a:t>The pie chart provides two selectable options:</a:t>
            </a:r>
          </a:p>
          <a:p>
            <a:pPr marL="742950" lvl="1" indent="-285750" algn="l">
              <a:buFont typeface="Arial" panose="020B0604020202020204" pitchFamily="34" charset="0"/>
              <a:buChar char="•"/>
            </a:pPr>
            <a:r>
              <a:rPr lang="en-US" sz="2200" dirty="0">
                <a:solidFill>
                  <a:srgbClr val="374151"/>
                </a:solidFill>
                <a:effectLst/>
                <a:latin typeface="Abadi MT Condensed Light" panose="020B0306030101010103" pitchFamily="34" charset="77"/>
              </a:rPr>
              <a:t>Overall distribution of successful landings across all launch sites.</a:t>
            </a:r>
          </a:p>
          <a:p>
            <a:pPr marL="742950" lvl="1" indent="-285750" algn="l">
              <a:buFont typeface="Arial" panose="020B0604020202020204" pitchFamily="34" charset="0"/>
              <a:buChar char="•"/>
            </a:pPr>
            <a:r>
              <a:rPr lang="en-US" sz="2200" dirty="0">
                <a:solidFill>
                  <a:srgbClr val="374151"/>
                </a:solidFill>
                <a:effectLst/>
                <a:latin typeface="Abadi MT Condensed Light" panose="020B0306030101010103" pitchFamily="34" charset="77"/>
              </a:rPr>
              <a:t>Individual launch site success rates</a:t>
            </a:r>
            <a:r>
              <a:rPr lang="en-US" b="0" i="0" dirty="0">
                <a:solidFill>
                  <a:srgbClr val="374151"/>
                </a:solidFill>
                <a:effectLst/>
                <a:latin typeface="Söhne"/>
              </a:rPr>
              <a:t>.</a:t>
            </a:r>
          </a:p>
          <a:p>
            <a:pPr algn="l">
              <a:buFont typeface="Arial" panose="020B0604020202020204" pitchFamily="34" charset="0"/>
              <a:buChar char="•"/>
            </a:pPr>
            <a:r>
              <a:rPr lang="en-US" sz="2400" dirty="0">
                <a:effectLst/>
                <a:latin typeface="Abadi MT Condensed Light" panose="020B0306030101010103" pitchFamily="34" charset="77"/>
              </a:rPr>
              <a:t>The scatter plot incorporates two inputs:</a:t>
            </a:r>
          </a:p>
          <a:p>
            <a:pPr marL="742950" lvl="1" indent="-285750" algn="l">
              <a:buFont typeface="Arial" panose="020B0604020202020204" pitchFamily="34" charset="0"/>
              <a:buChar char="•"/>
            </a:pPr>
            <a:r>
              <a:rPr lang="en-US" sz="2200" dirty="0">
                <a:solidFill>
                  <a:srgbClr val="374151"/>
                </a:solidFill>
                <a:effectLst/>
                <a:latin typeface="Abadi MT Condensed Light" panose="020B0306030101010103" pitchFamily="34" charset="77"/>
              </a:rPr>
              <a:t>Launch site selection (all sites or individual site).</a:t>
            </a:r>
          </a:p>
          <a:p>
            <a:pPr marL="742950" lvl="1" indent="-285750" algn="l">
              <a:buFont typeface="Arial" panose="020B0604020202020204" pitchFamily="34" charset="0"/>
              <a:buChar char="•"/>
            </a:pPr>
            <a:r>
              <a:rPr lang="en-US" sz="2200" dirty="0">
                <a:solidFill>
                  <a:srgbClr val="374151"/>
                </a:solidFill>
                <a:effectLst/>
                <a:latin typeface="Abadi MT Condensed Light" panose="020B0306030101010103" pitchFamily="34" charset="77"/>
              </a:rPr>
              <a:t>Payload mass on a slider, ranging from 0 to 10,000 kg.</a:t>
            </a:r>
          </a:p>
          <a:p>
            <a:pPr algn="l">
              <a:buFont typeface="Arial" panose="020B0604020202020204" pitchFamily="34" charset="0"/>
              <a:buChar char="•"/>
            </a:pPr>
            <a:r>
              <a:rPr lang="en-US" sz="2200" dirty="0">
                <a:effectLst/>
                <a:latin typeface="Abadi MT Condensed Light" panose="020B0306030101010103" pitchFamily="34" charset="77"/>
              </a:rPr>
              <a:t>The pie chart is used to visually represent the success rate of launch sites.</a:t>
            </a:r>
          </a:p>
          <a:p>
            <a:pPr algn="l">
              <a:buFont typeface="Arial" panose="020B0604020202020204" pitchFamily="34" charset="0"/>
              <a:buChar char="•"/>
            </a:pPr>
            <a:r>
              <a:rPr lang="en-US" sz="2200" dirty="0">
                <a:effectLst/>
                <a:latin typeface="Abadi MT Condensed Light" panose="020B0306030101010103" pitchFamily="34" charset="77"/>
              </a:rPr>
              <a:t>The scatter plot allows us to observe variations in success rates across launch sites, payload mass, and booster version categories.</a:t>
            </a:r>
          </a:p>
          <a:p>
            <a:pPr marL="0" indent="0">
              <a:buNone/>
            </a:pPr>
            <a:r>
              <a:rPr lang="en-US" sz="2200" dirty="0">
                <a:latin typeface="Abadi MT Condensed Light" panose="020B0306030101010103" pitchFamily="34" charset="77"/>
                <a:hlinkClick r:id="rId3"/>
              </a:rPr>
              <a:t>https://</a:t>
            </a:r>
            <a:r>
              <a:rPr lang="en-US" sz="2200" dirty="0" err="1">
                <a:latin typeface="Abadi MT Condensed Light" panose="020B0306030101010103" pitchFamily="34" charset="77"/>
                <a:hlinkClick r:id="rId3"/>
              </a:rPr>
              <a:t>github.com</a:t>
            </a:r>
            <a:r>
              <a:rPr lang="en-US" sz="2200" dirty="0">
                <a:latin typeface="Abadi MT Condensed Light" panose="020B0306030101010103" pitchFamily="34" charset="77"/>
                <a:hlinkClick r:id="rId3"/>
              </a:rPr>
              <a:t>/</a:t>
            </a:r>
            <a:r>
              <a:rPr lang="en-US" sz="2200" dirty="0" err="1">
                <a:latin typeface="Abadi MT Condensed Light" panose="020B0306030101010103" pitchFamily="34" charset="77"/>
                <a:hlinkClick r:id="rId3"/>
              </a:rPr>
              <a:t>skayasare</a:t>
            </a:r>
            <a:r>
              <a:rPr lang="en-US" sz="2200" dirty="0">
                <a:latin typeface="Abadi MT Condensed Light" panose="020B0306030101010103" pitchFamily="34" charset="77"/>
                <a:hlinkClick r:id="rId3"/>
              </a:rPr>
              <a:t>/IBM-Data-Science-</a:t>
            </a:r>
            <a:r>
              <a:rPr lang="en-US" sz="2200" dirty="0" err="1">
                <a:latin typeface="Abadi MT Condensed Light" panose="020B0306030101010103" pitchFamily="34" charset="77"/>
                <a:hlinkClick r:id="rId3"/>
              </a:rPr>
              <a:t>CapProject</a:t>
            </a:r>
            <a:r>
              <a:rPr lang="en-US" sz="2200" dirty="0">
                <a:latin typeface="Abadi MT Condensed Light" panose="020B0306030101010103" pitchFamily="34" charset="77"/>
                <a:hlinkClick r:id="rId3"/>
              </a:rPr>
              <a:t>/blob/main/</a:t>
            </a:r>
            <a:r>
              <a:rPr lang="en-US" sz="2200" dirty="0" err="1">
                <a:latin typeface="Abadi MT Condensed Light" panose="020B0306030101010103" pitchFamily="34" charset="77"/>
                <a:hlinkClick r:id="rId3"/>
              </a:rPr>
              <a:t>spacex_dash_app.py</a:t>
            </a:r>
            <a:endParaRPr lang="en-US" sz="2200" dirty="0">
              <a:latin typeface="Abadi MT Condensed Light" panose="020B0306030101010103" pitchFamily="34" charset="77"/>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01861" y="1577287"/>
            <a:ext cx="2573164" cy="3770217"/>
          </a:xfrm>
          <a:prstGeom prst="rect">
            <a:avLst/>
          </a:prstGeom>
        </p:spPr>
        <p:txBody>
          <a:bodyPr>
            <a:normAutofit/>
          </a:bodyPr>
          <a:lstStyle/>
          <a:p>
            <a:endParaRPr lang="en-US" dirty="0"/>
          </a:p>
          <a:p>
            <a:pPr marL="0" indent="0">
              <a:buNone/>
            </a:pPr>
            <a:endParaRPr lang="en-US" dirty="0"/>
          </a:p>
          <a:p>
            <a:endParaRPr lang="en-US" dirty="0"/>
          </a:p>
          <a:p>
            <a:pPr marL="0" indent="0">
              <a:buNone/>
            </a:pPr>
            <a:r>
              <a:rPr lang="en-US" sz="2000" dirty="0">
                <a:latin typeface="Abadi MT Condensed Light" panose="020B0306030101010103" pitchFamily="34" charset="77"/>
                <a:hlinkClick r:id="rId3"/>
              </a:rPr>
              <a:t>https://</a:t>
            </a:r>
            <a:r>
              <a:rPr lang="en-US" sz="2000" dirty="0" err="1">
                <a:latin typeface="Abadi MT Condensed Light" panose="020B0306030101010103" pitchFamily="34" charset="77"/>
                <a:hlinkClick r:id="rId3"/>
              </a:rPr>
              <a:t>github.com</a:t>
            </a:r>
            <a:r>
              <a:rPr lang="en-US" sz="2000" dirty="0">
                <a:latin typeface="Abadi MT Condensed Light" panose="020B0306030101010103" pitchFamily="34" charset="77"/>
                <a:hlinkClick r:id="rId3"/>
              </a:rPr>
              <a:t>/</a:t>
            </a:r>
            <a:r>
              <a:rPr lang="en-US" sz="2000" dirty="0" err="1">
                <a:latin typeface="Abadi MT Condensed Light" panose="020B0306030101010103" pitchFamily="34" charset="77"/>
                <a:hlinkClick r:id="rId3"/>
              </a:rPr>
              <a:t>skayasare</a:t>
            </a:r>
            <a:r>
              <a:rPr lang="en-US" sz="2000" dirty="0">
                <a:latin typeface="Abadi MT Condensed Light" panose="020B0306030101010103" pitchFamily="34" charset="77"/>
                <a:hlinkClick r:id="rId3"/>
              </a:rPr>
              <a:t>/IBM-Data-Science-</a:t>
            </a:r>
            <a:r>
              <a:rPr lang="en-US" sz="2000" dirty="0" err="1">
                <a:latin typeface="Abadi MT Condensed Light" panose="020B0306030101010103" pitchFamily="34" charset="77"/>
                <a:hlinkClick r:id="rId3"/>
              </a:rPr>
              <a:t>CapProject</a:t>
            </a:r>
            <a:r>
              <a:rPr lang="en-US" sz="2000" dirty="0">
                <a:latin typeface="Abadi MT Condensed Light" panose="020B0306030101010103" pitchFamily="34" charset="77"/>
                <a:hlinkClick r:id="rId3"/>
              </a:rPr>
              <a:t>/blob/main/Machine%20Learning%20Prediction.ipynb</a:t>
            </a:r>
            <a:endParaRPr lang="en-US" sz="2000" dirty="0">
              <a:latin typeface="Abadi MT Condensed Light" panose="020B0306030101010103" pitchFamily="34" charset="77"/>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7" name="object 5">
            <a:extLst>
              <a:ext uri="{FF2B5EF4-FFF2-40B4-BE49-F238E27FC236}">
                <a16:creationId xmlns:a16="http://schemas.microsoft.com/office/drawing/2014/main" id="{CCEF41CA-BAF6-3E28-4653-F2C9D7FC6E99}"/>
              </a:ext>
            </a:extLst>
          </p:cNvPr>
          <p:cNvGrpSpPr/>
          <p:nvPr/>
        </p:nvGrpSpPr>
        <p:grpSpPr>
          <a:xfrm>
            <a:off x="1359108" y="1867306"/>
            <a:ext cx="1938655" cy="1728470"/>
            <a:chOff x="3822191" y="1933955"/>
            <a:chExt cx="1938655" cy="1728470"/>
          </a:xfrm>
          <a:solidFill>
            <a:srgbClr val="000000"/>
          </a:solidFill>
        </p:grpSpPr>
        <p:sp>
          <p:nvSpPr>
            <p:cNvPr id="68" name="object 6">
              <a:extLst>
                <a:ext uri="{FF2B5EF4-FFF2-40B4-BE49-F238E27FC236}">
                  <a16:creationId xmlns:a16="http://schemas.microsoft.com/office/drawing/2014/main" id="{F66E69A1-6698-2E22-E982-B35ECF10AD89}"/>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69" name="object 7">
              <a:extLst>
                <a:ext uri="{FF2B5EF4-FFF2-40B4-BE49-F238E27FC236}">
                  <a16:creationId xmlns:a16="http://schemas.microsoft.com/office/drawing/2014/main" id="{8DDD6CC1-4370-7132-78A5-5EAFB464E321}"/>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70" name="object 8">
              <a:extLst>
                <a:ext uri="{FF2B5EF4-FFF2-40B4-BE49-F238E27FC236}">
                  <a16:creationId xmlns:a16="http://schemas.microsoft.com/office/drawing/2014/main" id="{9BF21907-0DB8-2115-0941-3BA023625EBA}"/>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pPr algn="ctr"/>
              <a:endParaRPr lang="en-US" dirty="0">
                <a:solidFill>
                  <a:schemeClr val="bg1"/>
                </a:solidFill>
              </a:endParaRPr>
            </a:p>
            <a:p>
              <a:pPr algn="ctr"/>
              <a:r>
                <a:rPr lang="en-US" dirty="0">
                  <a:solidFill>
                    <a:schemeClr val="bg1"/>
                  </a:solidFill>
                  <a:latin typeface="Abadi MT Condensed Light" panose="020B0306030101010103" pitchFamily="34" charset="77"/>
                </a:rPr>
                <a:t>From dataset, </a:t>
              </a:r>
            </a:p>
            <a:p>
              <a:pPr algn="ctr"/>
              <a:r>
                <a:rPr lang="en-US" dirty="0">
                  <a:solidFill>
                    <a:schemeClr val="bg1"/>
                  </a:solidFill>
                  <a:latin typeface="Abadi MT Condensed Light" panose="020B0306030101010103" pitchFamily="34" charset="77"/>
                </a:rPr>
                <a:t>split the column ‘Class’</a:t>
              </a:r>
              <a:endParaRPr dirty="0">
                <a:solidFill>
                  <a:schemeClr val="bg1"/>
                </a:solidFill>
                <a:latin typeface="Abadi MT Condensed Light" panose="020B0306030101010103" pitchFamily="34" charset="77"/>
              </a:endParaRPr>
            </a:p>
          </p:txBody>
        </p:sp>
      </p:grpSp>
      <p:grpSp>
        <p:nvGrpSpPr>
          <p:cNvPr id="71" name="object 11">
            <a:extLst>
              <a:ext uri="{FF2B5EF4-FFF2-40B4-BE49-F238E27FC236}">
                <a16:creationId xmlns:a16="http://schemas.microsoft.com/office/drawing/2014/main" id="{2C60498D-F952-F91A-9672-BEA39E6C9FD2}"/>
              </a:ext>
            </a:extLst>
          </p:cNvPr>
          <p:cNvGrpSpPr/>
          <p:nvPr/>
        </p:nvGrpSpPr>
        <p:grpSpPr>
          <a:xfrm>
            <a:off x="1366728" y="3316630"/>
            <a:ext cx="1923414" cy="1722120"/>
            <a:chOff x="3829811" y="3383279"/>
            <a:chExt cx="1923414" cy="1722120"/>
          </a:xfrm>
          <a:solidFill>
            <a:srgbClr val="000000"/>
          </a:solidFill>
        </p:grpSpPr>
        <p:sp>
          <p:nvSpPr>
            <p:cNvPr id="72" name="object 12">
              <a:extLst>
                <a:ext uri="{FF2B5EF4-FFF2-40B4-BE49-F238E27FC236}">
                  <a16:creationId xmlns:a16="http://schemas.microsoft.com/office/drawing/2014/main" id="{E43FF88D-E93C-C49E-4717-BA31B88D4F0F}"/>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73" name="object 13">
              <a:extLst>
                <a:ext uri="{FF2B5EF4-FFF2-40B4-BE49-F238E27FC236}">
                  <a16:creationId xmlns:a16="http://schemas.microsoft.com/office/drawing/2014/main" id="{09560134-282D-B2DE-1814-5972E22D80AB}"/>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lang="en-US" dirty="0">
                <a:solidFill>
                  <a:schemeClr val="bg1"/>
                </a:solidFill>
                <a:latin typeface="Abadi MT Condensed Light" panose="020B0306030101010103" pitchFamily="34" charset="77"/>
              </a:endParaRPr>
            </a:p>
            <a:p>
              <a:pPr algn="ctr"/>
              <a:r>
                <a:rPr lang="en-US" dirty="0">
                  <a:solidFill>
                    <a:schemeClr val="bg1"/>
                  </a:solidFill>
                  <a:latin typeface="Abadi MT Condensed Light" panose="020B0306030101010103" pitchFamily="34" charset="77"/>
                </a:rPr>
                <a:t>Feature transform </a:t>
              </a:r>
            </a:p>
            <a:p>
              <a:pPr algn="ctr"/>
              <a:r>
                <a:rPr lang="en-US" dirty="0">
                  <a:solidFill>
                    <a:schemeClr val="bg1"/>
                  </a:solidFill>
                  <a:latin typeface="Abadi MT Condensed Light" panose="020B0306030101010103" pitchFamily="34" charset="77"/>
                </a:rPr>
                <a:t>and fit using </a:t>
              </a:r>
              <a:r>
                <a:rPr lang="en-US" dirty="0" err="1">
                  <a:solidFill>
                    <a:schemeClr val="bg1"/>
                  </a:solidFill>
                  <a:latin typeface="Abadi MT Condensed Light" panose="020B0306030101010103" pitchFamily="34" charset="77"/>
                </a:rPr>
                <a:t>StandardScaler</a:t>
              </a:r>
              <a:endParaRPr dirty="0">
                <a:solidFill>
                  <a:schemeClr val="bg1"/>
                </a:solidFill>
                <a:latin typeface="Abadi MT Condensed Light" panose="020B0306030101010103" pitchFamily="34" charset="77"/>
              </a:endParaRPr>
            </a:p>
          </p:txBody>
        </p:sp>
      </p:grpSp>
      <p:grpSp>
        <p:nvGrpSpPr>
          <p:cNvPr id="75" name="object 18">
            <a:extLst>
              <a:ext uri="{FF2B5EF4-FFF2-40B4-BE49-F238E27FC236}">
                <a16:creationId xmlns:a16="http://schemas.microsoft.com/office/drawing/2014/main" id="{3F4AD31C-7DB3-D805-BA55-AC39DA30772C}"/>
              </a:ext>
            </a:extLst>
          </p:cNvPr>
          <p:cNvGrpSpPr/>
          <p:nvPr/>
        </p:nvGrpSpPr>
        <p:grpSpPr>
          <a:xfrm>
            <a:off x="1366728" y="4759859"/>
            <a:ext cx="2942971" cy="1153795"/>
            <a:chOff x="3829811" y="4826508"/>
            <a:chExt cx="2942971" cy="1153795"/>
          </a:xfrm>
          <a:solidFill>
            <a:srgbClr val="000000"/>
          </a:solidFill>
        </p:grpSpPr>
        <p:sp>
          <p:nvSpPr>
            <p:cNvPr id="76" name="object 19">
              <a:extLst>
                <a:ext uri="{FF2B5EF4-FFF2-40B4-BE49-F238E27FC236}">
                  <a16:creationId xmlns:a16="http://schemas.microsoft.com/office/drawing/2014/main" id="{1C9B91B1-8C88-1CC5-A140-FB6FFB9F4D87}"/>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77" name="object 20">
              <a:extLst>
                <a:ext uri="{FF2B5EF4-FFF2-40B4-BE49-F238E27FC236}">
                  <a16:creationId xmlns:a16="http://schemas.microsoft.com/office/drawing/2014/main" id="{F22281FD-CCB8-F765-3A82-18C76FBC0891}"/>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r>
                <a:rPr lang="en-US" dirty="0"/>
                <a:t> </a:t>
              </a:r>
              <a:endParaRPr dirty="0"/>
            </a:p>
          </p:txBody>
        </p:sp>
      </p:grpSp>
      <p:grpSp>
        <p:nvGrpSpPr>
          <p:cNvPr id="79" name="object 24">
            <a:extLst>
              <a:ext uri="{FF2B5EF4-FFF2-40B4-BE49-F238E27FC236}">
                <a16:creationId xmlns:a16="http://schemas.microsoft.com/office/drawing/2014/main" id="{24565112-8514-5E7E-4ACA-01B525CCDD94}"/>
              </a:ext>
            </a:extLst>
          </p:cNvPr>
          <p:cNvGrpSpPr/>
          <p:nvPr/>
        </p:nvGrpSpPr>
        <p:grpSpPr>
          <a:xfrm>
            <a:off x="3917905" y="3606191"/>
            <a:ext cx="1938655" cy="2315210"/>
            <a:chOff x="6380988" y="3672840"/>
            <a:chExt cx="1938655" cy="2315210"/>
          </a:xfrm>
          <a:solidFill>
            <a:srgbClr val="000000"/>
          </a:solidFill>
        </p:grpSpPr>
        <p:sp>
          <p:nvSpPr>
            <p:cNvPr id="80" name="object 25">
              <a:extLst>
                <a:ext uri="{FF2B5EF4-FFF2-40B4-BE49-F238E27FC236}">
                  <a16:creationId xmlns:a16="http://schemas.microsoft.com/office/drawing/2014/main" id="{4E73E8CC-7345-49F8-8F93-F7A17063A0ED}"/>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81" name="object 26">
              <a:extLst>
                <a:ext uri="{FF2B5EF4-FFF2-40B4-BE49-F238E27FC236}">
                  <a16:creationId xmlns:a16="http://schemas.microsoft.com/office/drawing/2014/main" id="{1713B08D-2095-87CA-C791-4474886C9CC7}"/>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82" name="object 27">
              <a:extLst>
                <a:ext uri="{FF2B5EF4-FFF2-40B4-BE49-F238E27FC236}">
                  <a16:creationId xmlns:a16="http://schemas.microsoft.com/office/drawing/2014/main" id="{64EFAA54-2218-7F64-A27E-6759CBDDDA68}"/>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lang="en-US" dirty="0"/>
            </a:p>
          </p:txBody>
        </p:sp>
      </p:grpSp>
      <p:grpSp>
        <p:nvGrpSpPr>
          <p:cNvPr id="83" name="object 30">
            <a:extLst>
              <a:ext uri="{FF2B5EF4-FFF2-40B4-BE49-F238E27FC236}">
                <a16:creationId xmlns:a16="http://schemas.microsoft.com/office/drawing/2014/main" id="{D9E524B0-9394-38E6-AE0E-A11C58A6CA94}"/>
              </a:ext>
            </a:extLst>
          </p:cNvPr>
          <p:cNvGrpSpPr/>
          <p:nvPr/>
        </p:nvGrpSpPr>
        <p:grpSpPr>
          <a:xfrm>
            <a:off x="3917905" y="2162962"/>
            <a:ext cx="1938655" cy="2316480"/>
            <a:chOff x="6380988" y="2229611"/>
            <a:chExt cx="1938655" cy="2316480"/>
          </a:xfrm>
          <a:solidFill>
            <a:srgbClr val="000000"/>
          </a:solidFill>
        </p:grpSpPr>
        <p:sp>
          <p:nvSpPr>
            <p:cNvPr id="84" name="object 31">
              <a:extLst>
                <a:ext uri="{FF2B5EF4-FFF2-40B4-BE49-F238E27FC236}">
                  <a16:creationId xmlns:a16="http://schemas.microsoft.com/office/drawing/2014/main" id="{A44D7A65-3484-5EFE-194F-6F0ED9D0254C}"/>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85" name="object 32">
              <a:extLst>
                <a:ext uri="{FF2B5EF4-FFF2-40B4-BE49-F238E27FC236}">
                  <a16:creationId xmlns:a16="http://schemas.microsoft.com/office/drawing/2014/main" id="{5AA06998-3D5C-4C99-4C59-01A3E3FA49E6}"/>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86" name="object 33">
              <a:extLst>
                <a:ext uri="{FF2B5EF4-FFF2-40B4-BE49-F238E27FC236}">
                  <a16:creationId xmlns:a16="http://schemas.microsoft.com/office/drawing/2014/main" id="{91CB1840-E5E8-0CFE-1EC6-E90922C9F651}"/>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grpSp>
        <p:nvGrpSpPr>
          <p:cNvPr id="87" name="object 38">
            <a:extLst>
              <a:ext uri="{FF2B5EF4-FFF2-40B4-BE49-F238E27FC236}">
                <a16:creationId xmlns:a16="http://schemas.microsoft.com/office/drawing/2014/main" id="{6F98B730-787E-F6D8-71BA-461B05A9668A}"/>
              </a:ext>
            </a:extLst>
          </p:cNvPr>
          <p:cNvGrpSpPr/>
          <p:nvPr/>
        </p:nvGrpSpPr>
        <p:grpSpPr>
          <a:xfrm>
            <a:off x="3925525" y="1874926"/>
            <a:ext cx="2942971" cy="1153795"/>
            <a:chOff x="6388608" y="1941575"/>
            <a:chExt cx="2942971" cy="1153795"/>
          </a:xfrm>
          <a:solidFill>
            <a:srgbClr val="000000"/>
          </a:solidFill>
        </p:grpSpPr>
        <p:sp>
          <p:nvSpPr>
            <p:cNvPr id="88" name="object 39">
              <a:extLst>
                <a:ext uri="{FF2B5EF4-FFF2-40B4-BE49-F238E27FC236}">
                  <a16:creationId xmlns:a16="http://schemas.microsoft.com/office/drawing/2014/main" id="{F94E6B8E-87E7-4007-D83B-AB5A6BC839A3}"/>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89" name="object 40">
              <a:extLst>
                <a:ext uri="{FF2B5EF4-FFF2-40B4-BE49-F238E27FC236}">
                  <a16:creationId xmlns:a16="http://schemas.microsoft.com/office/drawing/2014/main" id="{8CAB5A0A-5F0E-C14E-4098-476CAABF87C5}"/>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90" name="object 41">
              <a:extLst>
                <a:ext uri="{FF2B5EF4-FFF2-40B4-BE49-F238E27FC236}">
                  <a16:creationId xmlns:a16="http://schemas.microsoft.com/office/drawing/2014/main" id="{AD5D0231-1ED3-AC21-1C8A-FF2C2104C353}"/>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r>
                <a:rPr lang="en-US" dirty="0"/>
                <a:t>     </a:t>
              </a:r>
            </a:p>
          </p:txBody>
        </p:sp>
      </p:grpSp>
      <p:grpSp>
        <p:nvGrpSpPr>
          <p:cNvPr id="91" name="object 44">
            <a:extLst>
              <a:ext uri="{FF2B5EF4-FFF2-40B4-BE49-F238E27FC236}">
                <a16:creationId xmlns:a16="http://schemas.microsoft.com/office/drawing/2014/main" id="{498BA73E-44FD-08D4-B380-C4EAE02EA9F4}"/>
              </a:ext>
            </a:extLst>
          </p:cNvPr>
          <p:cNvGrpSpPr/>
          <p:nvPr/>
        </p:nvGrpSpPr>
        <p:grpSpPr>
          <a:xfrm>
            <a:off x="6482796" y="1874926"/>
            <a:ext cx="1923414" cy="1720596"/>
            <a:chOff x="8945879" y="1941575"/>
            <a:chExt cx="1923414" cy="1720596"/>
          </a:xfrm>
          <a:solidFill>
            <a:srgbClr val="000000"/>
          </a:solidFill>
        </p:grpSpPr>
        <p:sp>
          <p:nvSpPr>
            <p:cNvPr id="92" name="object 45">
              <a:extLst>
                <a:ext uri="{FF2B5EF4-FFF2-40B4-BE49-F238E27FC236}">
                  <a16:creationId xmlns:a16="http://schemas.microsoft.com/office/drawing/2014/main" id="{0848C87D-5043-81FF-C81C-85EB292BE15D}"/>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93" name="object 46">
              <a:extLst>
                <a:ext uri="{FF2B5EF4-FFF2-40B4-BE49-F238E27FC236}">
                  <a16:creationId xmlns:a16="http://schemas.microsoft.com/office/drawing/2014/main" id="{658C8108-0840-1481-4A6A-43FD70BE073B}"/>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dirty="0"/>
            </a:p>
          </p:txBody>
        </p:sp>
      </p:grpSp>
      <p:grpSp>
        <p:nvGrpSpPr>
          <p:cNvPr id="95" name="object 50">
            <a:extLst>
              <a:ext uri="{FF2B5EF4-FFF2-40B4-BE49-F238E27FC236}">
                <a16:creationId xmlns:a16="http://schemas.microsoft.com/office/drawing/2014/main" id="{1644EFA8-F2B1-BB55-2B8B-C8BEEECB866D}"/>
              </a:ext>
            </a:extLst>
          </p:cNvPr>
          <p:cNvGrpSpPr/>
          <p:nvPr/>
        </p:nvGrpSpPr>
        <p:grpSpPr>
          <a:xfrm>
            <a:off x="6475176" y="3309010"/>
            <a:ext cx="1938655" cy="1170305"/>
            <a:chOff x="8938259" y="3375659"/>
            <a:chExt cx="1938655" cy="1170305"/>
          </a:xfrm>
          <a:solidFill>
            <a:srgbClr val="000000"/>
          </a:solidFill>
        </p:grpSpPr>
        <p:sp>
          <p:nvSpPr>
            <p:cNvPr id="96" name="object 51">
              <a:extLst>
                <a:ext uri="{FF2B5EF4-FFF2-40B4-BE49-F238E27FC236}">
                  <a16:creationId xmlns:a16="http://schemas.microsoft.com/office/drawing/2014/main" id="{213DD03C-45CA-8A88-1E4F-81E20E06093F}"/>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97" name="object 52">
              <a:extLst>
                <a:ext uri="{FF2B5EF4-FFF2-40B4-BE49-F238E27FC236}">
                  <a16:creationId xmlns:a16="http://schemas.microsoft.com/office/drawing/2014/main" id="{F2684016-7ACE-7A66-8D1C-0351B02724D9}"/>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dirty="0"/>
            </a:p>
          </p:txBody>
        </p:sp>
      </p:grpSp>
      <p:sp>
        <p:nvSpPr>
          <p:cNvPr id="99" name="TextBox 98">
            <a:extLst>
              <a:ext uri="{FF2B5EF4-FFF2-40B4-BE49-F238E27FC236}">
                <a16:creationId xmlns:a16="http://schemas.microsoft.com/office/drawing/2014/main" id="{B1004C2B-0E7C-36C3-2266-CD4340752C66}"/>
              </a:ext>
            </a:extLst>
          </p:cNvPr>
          <p:cNvSpPr txBox="1"/>
          <p:nvPr/>
        </p:nvSpPr>
        <p:spPr>
          <a:xfrm>
            <a:off x="1408287" y="5038750"/>
            <a:ext cx="1627284" cy="646331"/>
          </a:xfrm>
          <a:prstGeom prst="rect">
            <a:avLst/>
          </a:prstGeom>
          <a:noFill/>
        </p:spPr>
        <p:txBody>
          <a:bodyPr wrap="square">
            <a:spAutoFit/>
          </a:bodyPr>
          <a:lstStyle/>
          <a:p>
            <a:pPr algn="ctr"/>
            <a:r>
              <a:rPr lang="en-US" dirty="0">
                <a:solidFill>
                  <a:schemeClr val="bg1"/>
                </a:solidFill>
                <a:latin typeface="Abadi MT Condensed Light" panose="020B0306030101010103" pitchFamily="34" charset="77"/>
              </a:rPr>
              <a:t>Split data into train and test</a:t>
            </a:r>
          </a:p>
        </p:txBody>
      </p:sp>
      <p:sp>
        <p:nvSpPr>
          <p:cNvPr id="101" name="TextBox 100">
            <a:extLst>
              <a:ext uri="{FF2B5EF4-FFF2-40B4-BE49-F238E27FC236}">
                <a16:creationId xmlns:a16="http://schemas.microsoft.com/office/drawing/2014/main" id="{60EC0BB9-042A-3C01-F4F4-A0F3D2FFEA98}"/>
              </a:ext>
            </a:extLst>
          </p:cNvPr>
          <p:cNvSpPr txBox="1"/>
          <p:nvPr/>
        </p:nvSpPr>
        <p:spPr>
          <a:xfrm>
            <a:off x="4163205" y="2131645"/>
            <a:ext cx="1448053" cy="646331"/>
          </a:xfrm>
          <a:prstGeom prst="rect">
            <a:avLst/>
          </a:prstGeom>
          <a:noFill/>
        </p:spPr>
        <p:txBody>
          <a:bodyPr wrap="square">
            <a:spAutoFit/>
          </a:bodyPr>
          <a:lstStyle/>
          <a:p>
            <a:pPr algn="ctr"/>
            <a:r>
              <a:rPr lang="en-US" dirty="0">
                <a:solidFill>
                  <a:schemeClr val="bg1"/>
                </a:solidFill>
                <a:latin typeface="Abadi MT Condensed Light" panose="020B0306030101010103" pitchFamily="34" charset="77"/>
              </a:rPr>
              <a:t>Evaluate models on test data</a:t>
            </a:r>
          </a:p>
        </p:txBody>
      </p:sp>
      <p:sp>
        <p:nvSpPr>
          <p:cNvPr id="103" name="TextBox 102">
            <a:extLst>
              <a:ext uri="{FF2B5EF4-FFF2-40B4-BE49-F238E27FC236}">
                <a16:creationId xmlns:a16="http://schemas.microsoft.com/office/drawing/2014/main" id="{F9E137E0-CF24-A4BF-4755-DC973E30D632}"/>
              </a:ext>
            </a:extLst>
          </p:cNvPr>
          <p:cNvSpPr txBox="1"/>
          <p:nvPr/>
        </p:nvSpPr>
        <p:spPr>
          <a:xfrm>
            <a:off x="4099253" y="3573360"/>
            <a:ext cx="1595326" cy="646331"/>
          </a:xfrm>
          <a:prstGeom prst="rect">
            <a:avLst/>
          </a:prstGeom>
          <a:noFill/>
        </p:spPr>
        <p:txBody>
          <a:bodyPr wrap="square">
            <a:spAutoFit/>
          </a:bodyPr>
          <a:lstStyle/>
          <a:p>
            <a:pPr algn="ctr"/>
            <a:r>
              <a:rPr lang="en-US" dirty="0" err="1">
                <a:solidFill>
                  <a:schemeClr val="bg1"/>
                </a:solidFill>
                <a:latin typeface="Abadi MT Condensed Light" panose="020B0306030101010103" pitchFamily="34" charset="77"/>
              </a:rPr>
              <a:t>GridSearchCV</a:t>
            </a:r>
            <a:r>
              <a:rPr lang="en-US" dirty="0">
                <a:solidFill>
                  <a:schemeClr val="bg1"/>
                </a:solidFill>
                <a:latin typeface="Abadi MT Condensed Light" panose="020B0306030101010103" pitchFamily="34" charset="77"/>
              </a:rPr>
              <a:t> on prediction models</a:t>
            </a:r>
          </a:p>
        </p:txBody>
      </p:sp>
      <p:sp>
        <p:nvSpPr>
          <p:cNvPr id="105" name="TextBox 104">
            <a:extLst>
              <a:ext uri="{FF2B5EF4-FFF2-40B4-BE49-F238E27FC236}">
                <a16:creationId xmlns:a16="http://schemas.microsoft.com/office/drawing/2014/main" id="{41406B4B-03F0-446A-2C36-8B4BA22CE358}"/>
              </a:ext>
            </a:extLst>
          </p:cNvPr>
          <p:cNvSpPr txBox="1"/>
          <p:nvPr/>
        </p:nvSpPr>
        <p:spPr>
          <a:xfrm>
            <a:off x="4113520" y="4885839"/>
            <a:ext cx="1544189" cy="923330"/>
          </a:xfrm>
          <a:prstGeom prst="rect">
            <a:avLst/>
          </a:prstGeom>
          <a:noFill/>
        </p:spPr>
        <p:txBody>
          <a:bodyPr wrap="square">
            <a:spAutoFit/>
          </a:bodyPr>
          <a:lstStyle/>
          <a:p>
            <a:pPr algn="ctr"/>
            <a:r>
              <a:rPr lang="en-US" dirty="0" err="1">
                <a:solidFill>
                  <a:schemeClr val="bg1"/>
                </a:solidFill>
                <a:latin typeface="Abadi MT Condensed Light" panose="020B0306030101010103" pitchFamily="34" charset="77"/>
              </a:rPr>
              <a:t>GridSearchCV</a:t>
            </a:r>
            <a:r>
              <a:rPr lang="en-US" dirty="0">
                <a:solidFill>
                  <a:schemeClr val="bg1"/>
                </a:solidFill>
                <a:latin typeface="Abadi MT Condensed Light" panose="020B0306030101010103" pitchFamily="34" charset="77"/>
              </a:rPr>
              <a:t> (n=10) to find parameters</a:t>
            </a:r>
          </a:p>
        </p:txBody>
      </p:sp>
      <p:sp>
        <p:nvSpPr>
          <p:cNvPr id="107" name="TextBox 106">
            <a:extLst>
              <a:ext uri="{FF2B5EF4-FFF2-40B4-BE49-F238E27FC236}">
                <a16:creationId xmlns:a16="http://schemas.microsoft.com/office/drawing/2014/main" id="{BBDF1399-DAA3-19C0-FCC9-9939F5F45A20}"/>
              </a:ext>
            </a:extLst>
          </p:cNvPr>
          <p:cNvSpPr txBox="1"/>
          <p:nvPr/>
        </p:nvSpPr>
        <p:spPr>
          <a:xfrm>
            <a:off x="6785693" y="2000449"/>
            <a:ext cx="1339736" cy="923330"/>
          </a:xfrm>
          <a:prstGeom prst="rect">
            <a:avLst/>
          </a:prstGeom>
          <a:noFill/>
        </p:spPr>
        <p:txBody>
          <a:bodyPr wrap="square">
            <a:spAutoFit/>
          </a:bodyPr>
          <a:lstStyle/>
          <a:p>
            <a:pPr algn="ctr"/>
            <a:r>
              <a:rPr lang="en-US" dirty="0">
                <a:solidFill>
                  <a:schemeClr val="bg1"/>
                </a:solidFill>
                <a:latin typeface="Abadi MT Condensed Light" panose="020B0306030101010103" pitchFamily="34" charset="77"/>
              </a:rPr>
              <a:t>Plot Confusion </a:t>
            </a:r>
          </a:p>
          <a:p>
            <a:pPr algn="ctr"/>
            <a:r>
              <a:rPr lang="en-US" dirty="0">
                <a:solidFill>
                  <a:schemeClr val="bg1"/>
                </a:solidFill>
                <a:latin typeface="Abadi MT Condensed Light" panose="020B0306030101010103" pitchFamily="34" charset="77"/>
              </a:rPr>
              <a:t>Matrix for all models</a:t>
            </a:r>
          </a:p>
        </p:txBody>
      </p:sp>
      <p:sp>
        <p:nvSpPr>
          <p:cNvPr id="109" name="TextBox 108">
            <a:extLst>
              <a:ext uri="{FF2B5EF4-FFF2-40B4-BE49-F238E27FC236}">
                <a16:creationId xmlns:a16="http://schemas.microsoft.com/office/drawing/2014/main" id="{29A628F5-76DF-F3AE-FF4E-F2FC9F736742}"/>
              </a:ext>
            </a:extLst>
          </p:cNvPr>
          <p:cNvSpPr txBox="1"/>
          <p:nvPr/>
        </p:nvSpPr>
        <p:spPr>
          <a:xfrm>
            <a:off x="6633238" y="3399140"/>
            <a:ext cx="1600508" cy="923330"/>
          </a:xfrm>
          <a:prstGeom prst="rect">
            <a:avLst/>
          </a:prstGeom>
          <a:noFill/>
        </p:spPr>
        <p:txBody>
          <a:bodyPr wrap="square">
            <a:spAutoFit/>
          </a:bodyPr>
          <a:lstStyle/>
          <a:p>
            <a:pPr algn="ctr"/>
            <a:r>
              <a:rPr lang="en-US" dirty="0">
                <a:solidFill>
                  <a:schemeClr val="bg1"/>
                </a:solidFill>
                <a:latin typeface="Abadi MT Condensed Light" panose="020B0306030101010103" pitchFamily="34" charset="77"/>
              </a:rPr>
              <a:t>Visualize model performance with bar chat</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5" name="Content Placeholder 4">
            <a:extLst>
              <a:ext uri="{FF2B5EF4-FFF2-40B4-BE49-F238E27FC236}">
                <a16:creationId xmlns:a16="http://schemas.microsoft.com/office/drawing/2014/main" id="{3D026E33-CA00-4BAF-CE7D-2A1F5776EF3F}"/>
              </a:ext>
            </a:extLst>
          </p:cNvPr>
          <p:cNvSpPr>
            <a:spLocks noGrp="1"/>
          </p:cNvSpPr>
          <p:nvPr>
            <p:ph sz="half" idx="2"/>
          </p:nvPr>
        </p:nvSpPr>
        <p:spPr>
          <a:xfrm>
            <a:off x="8218024" y="1825625"/>
            <a:ext cx="3135775" cy="3976390"/>
          </a:xfrm>
        </p:spPr>
        <p:txBody>
          <a:bodyPr/>
          <a:lstStyle/>
          <a:p>
            <a:pPr algn="l">
              <a:buFont typeface="Arial" panose="020B0604020202020204" pitchFamily="34" charset="0"/>
              <a:buChar char="•"/>
            </a:pPr>
            <a:r>
              <a:rPr lang="en-US" sz="2000" dirty="0">
                <a:effectLst/>
                <a:latin typeface="Abadi MT Condensed Light" panose="020B0306030101010103" pitchFamily="34" charset="77"/>
              </a:rPr>
              <a:t>This slide provides a preview of the </a:t>
            </a:r>
            <a:r>
              <a:rPr lang="en-US" sz="2000" dirty="0" err="1">
                <a:effectLst/>
                <a:latin typeface="Abadi MT Condensed Light" panose="020B0306030101010103" pitchFamily="34" charset="77"/>
              </a:rPr>
              <a:t>Plotly</a:t>
            </a:r>
            <a:r>
              <a:rPr lang="en-US" sz="2000" dirty="0">
                <a:effectLst/>
                <a:latin typeface="Abadi MT Condensed Light" panose="020B0306030101010103" pitchFamily="34" charset="77"/>
              </a:rPr>
              <a:t> dashboard.</a:t>
            </a:r>
          </a:p>
          <a:p>
            <a:pPr algn="l">
              <a:buFont typeface="Arial" panose="020B0604020202020204" pitchFamily="34" charset="0"/>
              <a:buChar char="•"/>
            </a:pPr>
            <a:r>
              <a:rPr lang="en-US" sz="2000" dirty="0">
                <a:effectLst/>
                <a:latin typeface="Abadi MT Condensed Light" panose="020B0306030101010103" pitchFamily="34" charset="77"/>
              </a:rPr>
              <a:t>Subsequent slides will showcase the results of different analyses and visualizations</a:t>
            </a:r>
            <a:r>
              <a:rPr lang="en-US" sz="2000" b="0" i="0" dirty="0">
                <a:effectLst/>
                <a:latin typeface="Söhne"/>
              </a:rPr>
              <a:t>.</a:t>
            </a:r>
          </a:p>
          <a:p>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Content Placeholder 5">
            <a:extLst>
              <a:ext uri="{FF2B5EF4-FFF2-40B4-BE49-F238E27FC236}">
                <a16:creationId xmlns:a16="http://schemas.microsoft.com/office/drawing/2014/main" id="{9964241D-19DC-1D7F-B77D-C8A0F02D3A03}"/>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838200" y="2013099"/>
            <a:ext cx="7069138" cy="397639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431EDE7-4F18-EC81-2AC7-92DF85E2F0F7}"/>
              </a:ext>
            </a:extLst>
          </p:cNvPr>
          <p:cNvSpPr>
            <a:spLocks noGrp="1"/>
          </p:cNvSpPr>
          <p:nvPr>
            <p:ph sz="half" idx="2"/>
          </p:nvPr>
        </p:nvSpPr>
        <p:spPr>
          <a:xfrm>
            <a:off x="568779" y="4224760"/>
            <a:ext cx="11042248" cy="1800813"/>
          </a:xfrm>
        </p:spPr>
        <p:txBody>
          <a:bodyPr/>
          <a:lstStyle/>
          <a:p>
            <a:pPr marL="285750" indent="-285750">
              <a:buFont typeface="Arial" panose="020B0604020202020204" pitchFamily="34" charset="0"/>
              <a:buChar char="•"/>
            </a:pPr>
            <a:r>
              <a:rPr lang="en-US" sz="2000" dirty="0">
                <a:latin typeface="Abadi MT Condensed Light" panose="020B0306030101010103" pitchFamily="34" charset="77"/>
              </a:rPr>
              <a:t>Orange = successful launch, Blue = unsuccessful launch</a:t>
            </a:r>
          </a:p>
          <a:p>
            <a:r>
              <a:rPr lang="en-US" sz="2000" dirty="0">
                <a:effectLst/>
                <a:latin typeface="Abadi MT Condensed Light" panose="020B0306030101010103" pitchFamily="34" charset="77"/>
              </a:rPr>
              <a:t>The graphical representation indicates a notable improvement in success rates over time, as indicated by the Flight Number. There seems to be a significant breakthrough around flight 20, resulting in a substantial increase in the success rate. It is evident that CCAFS is the primary launch site, given its high volume of launches</a:t>
            </a:r>
            <a:r>
              <a:rPr lang="en-US" sz="2000" dirty="0">
                <a:solidFill>
                  <a:srgbClr val="374151"/>
                </a:solidFill>
                <a:effectLst/>
                <a:latin typeface="Abadi MT Condensed Light" panose="020B0306030101010103" pitchFamily="34" charset="77"/>
              </a:rPr>
              <a:t>.</a:t>
            </a:r>
            <a:endParaRPr lang="en-US" sz="2000" dirty="0">
              <a:latin typeface="Abadi MT Condensed Light" panose="020B0306030101010103" pitchFamily="34" charset="77"/>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5EEB4789-2B5A-AF92-6D0F-4E1FEE85C620}"/>
              </a:ext>
            </a:extLst>
          </p:cNvPr>
          <p:cNvPicPr>
            <a:picLocks noChangeAspect="1"/>
          </p:cNvPicPr>
          <p:nvPr/>
        </p:nvPicPr>
        <p:blipFill>
          <a:blip r:embed="rId3"/>
          <a:stretch>
            <a:fillRect/>
          </a:stretch>
        </p:blipFill>
        <p:spPr>
          <a:xfrm>
            <a:off x="0" y="1547763"/>
            <a:ext cx="12119628" cy="249180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10" name="TextBox 9">
            <a:extLst>
              <a:ext uri="{FF2B5EF4-FFF2-40B4-BE49-F238E27FC236}">
                <a16:creationId xmlns:a16="http://schemas.microsoft.com/office/drawing/2014/main" id="{575F56D1-3A9C-438D-FD4E-B2359E284330}"/>
              </a:ext>
            </a:extLst>
          </p:cNvPr>
          <p:cNvSpPr txBox="1"/>
          <p:nvPr/>
        </p:nvSpPr>
        <p:spPr>
          <a:xfrm>
            <a:off x="458820" y="4558130"/>
            <a:ext cx="11262166"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badi MT Condensed Light" panose="020B0306030101010103" pitchFamily="34" charset="77"/>
              </a:rPr>
              <a:t>Orange = successful launch, Blue = unsuccessful launch</a:t>
            </a:r>
          </a:p>
          <a:p>
            <a:endParaRPr lang="en-US" sz="2000" dirty="0">
              <a:latin typeface="Abadi MT Condensed Light" panose="020B0306030101010103" pitchFamily="34" charset="77"/>
            </a:endParaRPr>
          </a:p>
          <a:p>
            <a:pPr marL="342900" indent="-342900">
              <a:buFont typeface="Arial" panose="020B0604020202020204" pitchFamily="34" charset="0"/>
              <a:buChar char="•"/>
            </a:pPr>
            <a:r>
              <a:rPr lang="en-US" sz="2000" dirty="0">
                <a:effectLst/>
                <a:latin typeface="Abadi MT Condensed Light" panose="020B0306030101010103" pitchFamily="34" charset="77"/>
              </a:rPr>
              <a:t>The majority of payload masses typically range from 0 to 6000 kg. Furthermore, various launch sites exhibit variations in the payload masses they handle</a:t>
            </a:r>
            <a:r>
              <a:rPr lang="en-US" sz="2000" b="0" i="0" dirty="0">
                <a:effectLst/>
                <a:latin typeface="Söhne"/>
              </a:rPr>
              <a:t>.</a:t>
            </a:r>
            <a:endParaRPr lang="en-US" sz="2000" dirty="0">
              <a:latin typeface="Abadi MT Condensed Light" panose="020B0306030101010103" pitchFamily="34" charset="77"/>
            </a:endParaRPr>
          </a:p>
        </p:txBody>
      </p:sp>
      <p:pic>
        <p:nvPicPr>
          <p:cNvPr id="11" name="Picture 10">
            <a:extLst>
              <a:ext uri="{FF2B5EF4-FFF2-40B4-BE49-F238E27FC236}">
                <a16:creationId xmlns:a16="http://schemas.microsoft.com/office/drawing/2014/main" id="{3F190FBA-AFFD-4E45-287B-2DAB9DB6A1FA}"/>
              </a:ext>
            </a:extLst>
          </p:cNvPr>
          <p:cNvPicPr>
            <a:picLocks noChangeAspect="1"/>
          </p:cNvPicPr>
          <p:nvPr/>
        </p:nvPicPr>
        <p:blipFill>
          <a:blip r:embed="rId3"/>
          <a:stretch>
            <a:fillRect/>
          </a:stretch>
        </p:blipFill>
        <p:spPr>
          <a:xfrm>
            <a:off x="1" y="1732476"/>
            <a:ext cx="12083970" cy="25273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2025570"/>
            <a:ext cx="7224605" cy="340849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MT Condensed Light" panose="020B0306030101010103" pitchFamily="34" charset="77"/>
              </a:rPr>
              <a:t>Executive Summary </a:t>
            </a:r>
          </a:p>
          <a:p>
            <a:pPr>
              <a:lnSpc>
                <a:spcPct val="100000"/>
              </a:lnSpc>
              <a:spcBef>
                <a:spcPts val="1400"/>
              </a:spcBef>
            </a:pPr>
            <a:r>
              <a:rPr lang="en-US" sz="2400" dirty="0">
                <a:solidFill>
                  <a:schemeClr val="accent3">
                    <a:lumMod val="25000"/>
                  </a:schemeClr>
                </a:solidFill>
                <a:latin typeface="Abadi MT Condensed Light" panose="020B0306030101010103" pitchFamily="34" charset="77"/>
              </a:rPr>
              <a:t>Introduction</a:t>
            </a:r>
          </a:p>
          <a:p>
            <a:pPr>
              <a:lnSpc>
                <a:spcPct val="100000"/>
              </a:lnSpc>
              <a:spcBef>
                <a:spcPts val="1400"/>
              </a:spcBef>
            </a:pPr>
            <a:r>
              <a:rPr lang="en-US" sz="2400" dirty="0">
                <a:solidFill>
                  <a:schemeClr val="accent3">
                    <a:lumMod val="25000"/>
                  </a:schemeClr>
                </a:solidFill>
                <a:latin typeface="Abadi MT Condensed Light" panose="020B0306030101010103" pitchFamily="34" charset="77"/>
              </a:rPr>
              <a:t>Methodology</a:t>
            </a:r>
          </a:p>
          <a:p>
            <a:pPr>
              <a:lnSpc>
                <a:spcPct val="100000"/>
              </a:lnSpc>
              <a:spcBef>
                <a:spcPts val="1400"/>
              </a:spcBef>
            </a:pPr>
            <a:r>
              <a:rPr lang="en-US" sz="2400" dirty="0">
                <a:solidFill>
                  <a:schemeClr val="accent3">
                    <a:lumMod val="25000"/>
                  </a:schemeClr>
                </a:solidFill>
                <a:latin typeface="Abadi MT Condensed Light" panose="020B0306030101010103" pitchFamily="34" charset="77"/>
              </a:rPr>
              <a:t>Results</a:t>
            </a:r>
          </a:p>
          <a:p>
            <a:pPr>
              <a:lnSpc>
                <a:spcPct val="100000"/>
              </a:lnSpc>
              <a:spcBef>
                <a:spcPts val="1400"/>
              </a:spcBef>
            </a:pPr>
            <a:r>
              <a:rPr lang="en-US" sz="2400" dirty="0">
                <a:solidFill>
                  <a:schemeClr val="accent3">
                    <a:lumMod val="25000"/>
                  </a:schemeClr>
                </a:solidFill>
                <a:latin typeface="Abadi MT Condensed Light" panose="020B0306030101010103" pitchFamily="34" charset="77"/>
              </a:rPr>
              <a:t>Conclusion</a:t>
            </a:r>
          </a:p>
          <a:p>
            <a:pPr>
              <a:lnSpc>
                <a:spcPct val="100000"/>
              </a:lnSpc>
              <a:spcBef>
                <a:spcPts val="1400"/>
              </a:spcBef>
            </a:pPr>
            <a:r>
              <a:rPr lang="en-US" sz="2400" dirty="0">
                <a:solidFill>
                  <a:schemeClr val="accent3">
                    <a:lumMod val="25000"/>
                  </a:schemeClr>
                </a:solidFill>
                <a:latin typeface="Abadi MT Condensed Light" panose="020B0306030101010103" pitchFamily="34" charset="77"/>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8F3E851-8AB2-3C1A-0483-697F52225D76}"/>
              </a:ext>
            </a:extLst>
          </p:cNvPr>
          <p:cNvSpPr>
            <a:spLocks noGrp="1"/>
          </p:cNvSpPr>
          <p:nvPr>
            <p:ph sz="half" idx="2"/>
          </p:nvPr>
        </p:nvSpPr>
        <p:spPr>
          <a:xfrm>
            <a:off x="7095281" y="1822449"/>
            <a:ext cx="4190330" cy="4203124"/>
          </a:xfrm>
        </p:spPr>
        <p:txBody>
          <a:bodyPr/>
          <a:lstStyle/>
          <a:p>
            <a:pPr algn="l">
              <a:buFont typeface="Arial" panose="020B0604020202020204" pitchFamily="34" charset="0"/>
              <a:buChar char="•"/>
            </a:pPr>
            <a:r>
              <a:rPr lang="en-US" sz="2000" b="0" i="0" dirty="0">
                <a:effectLst/>
                <a:latin typeface="Abadi MT Condensed Light" panose="020B0306030101010103" pitchFamily="34" charset="77"/>
              </a:rPr>
              <a:t>ES-L1, GEO, HEO have a 100% success rate based on the provided sample sizes (1).</a:t>
            </a:r>
          </a:p>
          <a:p>
            <a:pPr algn="l">
              <a:buFont typeface="Arial" panose="020B0604020202020204" pitchFamily="34" charset="0"/>
              <a:buChar char="•"/>
            </a:pPr>
            <a:r>
              <a:rPr lang="en-US" sz="2000" b="0" i="0" dirty="0">
                <a:effectLst/>
                <a:latin typeface="Abadi MT Condensed Light" panose="020B0306030101010103" pitchFamily="34" charset="77"/>
              </a:rPr>
              <a:t>SSO, with a sample size of 5, also boasts a perfect success rate.</a:t>
            </a:r>
          </a:p>
          <a:p>
            <a:pPr algn="l">
              <a:buFont typeface="Arial" panose="020B0604020202020204" pitchFamily="34" charset="0"/>
              <a:buChar char="•"/>
            </a:pPr>
            <a:r>
              <a:rPr lang="en-US" sz="2000" b="0" i="0" dirty="0">
                <a:effectLst/>
                <a:latin typeface="Abadi MT Condensed Light" panose="020B0306030101010103" pitchFamily="34" charset="77"/>
              </a:rPr>
              <a:t>VLEO, with a larger sample size of 14, demonstrates a decent success rate and has seen several successful attempts.</a:t>
            </a:r>
          </a:p>
          <a:p>
            <a:pPr algn="l">
              <a:buFont typeface="Arial" panose="020B0604020202020204" pitchFamily="34" charset="0"/>
              <a:buChar char="•"/>
            </a:pPr>
            <a:r>
              <a:rPr lang="en-US" sz="2000" b="0" i="0" dirty="0">
                <a:effectLst/>
                <a:latin typeface="Abadi MT Condensed Light" panose="020B0306030101010103" pitchFamily="34" charset="77"/>
              </a:rPr>
              <a:t>Unfortunately, SO, with a sample size of 1, has experienced a 0% success rate.</a:t>
            </a:r>
          </a:p>
          <a:p>
            <a:pPr algn="l">
              <a:buFont typeface="Arial" panose="020B0604020202020204" pitchFamily="34" charset="0"/>
              <a:buChar char="•"/>
            </a:pPr>
            <a:r>
              <a:rPr lang="en-US" sz="2000" b="0" i="0" dirty="0">
                <a:effectLst/>
                <a:latin typeface="Abadi MT Condensed Light" panose="020B0306030101010103" pitchFamily="34" charset="77"/>
              </a:rPr>
              <a:t>GTO, which has the largest sample size of 27, exhibits an approximate 50% success rate</a:t>
            </a:r>
            <a:r>
              <a:rPr lang="en-US" b="0" i="0" dirty="0">
                <a:effectLst/>
                <a:latin typeface="Söhne"/>
              </a:rPr>
              <a:t>.</a:t>
            </a:r>
          </a:p>
          <a:p>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0" name="TextBox 9">
            <a:extLst>
              <a:ext uri="{FF2B5EF4-FFF2-40B4-BE49-F238E27FC236}">
                <a16:creationId xmlns:a16="http://schemas.microsoft.com/office/drawing/2014/main" id="{8E473CE4-CAD1-0FA1-94C3-3D05BF2169F9}"/>
              </a:ext>
            </a:extLst>
          </p:cNvPr>
          <p:cNvSpPr txBox="1"/>
          <p:nvPr/>
        </p:nvSpPr>
        <p:spPr>
          <a:xfrm>
            <a:off x="1261641" y="6057879"/>
            <a:ext cx="5833640" cy="369332"/>
          </a:xfrm>
          <a:prstGeom prst="rect">
            <a:avLst/>
          </a:prstGeom>
          <a:noFill/>
        </p:spPr>
        <p:txBody>
          <a:bodyPr wrap="square" rtlCol="0">
            <a:spAutoFit/>
          </a:bodyPr>
          <a:lstStyle/>
          <a:p>
            <a:pPr marL="12700" marR="5080">
              <a:lnSpc>
                <a:spcPct val="100000"/>
              </a:lnSpc>
              <a:spcBef>
                <a:spcPts val="100"/>
              </a:spcBef>
            </a:pPr>
            <a:r>
              <a:rPr lang="en-US" sz="1800" spc="-5" dirty="0">
                <a:latin typeface="Carlito"/>
                <a:cs typeface="Carlito"/>
              </a:rPr>
              <a:t>Success </a:t>
            </a:r>
            <a:r>
              <a:rPr lang="en-US" sz="1800" spc="-25" dirty="0">
                <a:latin typeface="Carlito"/>
                <a:cs typeface="Carlito"/>
              </a:rPr>
              <a:t>Rate </a:t>
            </a:r>
            <a:r>
              <a:rPr lang="en-US" sz="1800" spc="-20" dirty="0">
                <a:latin typeface="Carlito"/>
                <a:cs typeface="Carlito"/>
              </a:rPr>
              <a:t>Scale:</a:t>
            </a:r>
            <a:r>
              <a:rPr lang="en-US" sz="1800" spc="-65" dirty="0">
                <a:latin typeface="Carlito"/>
                <a:cs typeface="Carlito"/>
              </a:rPr>
              <a:t> </a:t>
            </a:r>
            <a:r>
              <a:rPr lang="en-US" sz="1800" spc="-5" dirty="0">
                <a:latin typeface="Carlito"/>
                <a:cs typeface="Carlito"/>
              </a:rPr>
              <a:t>  </a:t>
            </a:r>
            <a:r>
              <a:rPr lang="en-US" sz="1800" dirty="0">
                <a:latin typeface="Carlito"/>
                <a:cs typeface="Carlito"/>
              </a:rPr>
              <a:t>0 -&gt;</a:t>
            </a:r>
            <a:r>
              <a:rPr lang="en-US" sz="1800" spc="-70" dirty="0">
                <a:latin typeface="Carlito"/>
                <a:cs typeface="Carlito"/>
              </a:rPr>
              <a:t> </a:t>
            </a:r>
            <a:r>
              <a:rPr lang="en-US" sz="1800" spc="-5" dirty="0">
                <a:latin typeface="Carlito"/>
                <a:cs typeface="Carlito"/>
              </a:rPr>
              <a:t>0%, </a:t>
            </a:r>
            <a:r>
              <a:rPr lang="en-US" sz="1800" dirty="0">
                <a:latin typeface="Carlito"/>
                <a:cs typeface="Carlito"/>
              </a:rPr>
              <a:t>0.6 -&gt;</a:t>
            </a:r>
            <a:r>
              <a:rPr lang="en-US" sz="1800" spc="-195" dirty="0">
                <a:latin typeface="Carlito"/>
                <a:cs typeface="Carlito"/>
              </a:rPr>
              <a:t> </a:t>
            </a:r>
            <a:r>
              <a:rPr lang="en-US" sz="1800" dirty="0">
                <a:latin typeface="Carlito"/>
                <a:cs typeface="Carlito"/>
              </a:rPr>
              <a:t>60%,  1 -&gt;</a:t>
            </a:r>
            <a:r>
              <a:rPr lang="en-US" sz="1800" spc="-125" dirty="0">
                <a:latin typeface="Carlito"/>
                <a:cs typeface="Carlito"/>
              </a:rPr>
              <a:t> </a:t>
            </a:r>
            <a:r>
              <a:rPr lang="en-US" sz="1800" spc="-5" dirty="0">
                <a:latin typeface="Carlito"/>
                <a:cs typeface="Carlito"/>
              </a:rPr>
              <a:t>100%</a:t>
            </a:r>
            <a:endParaRPr lang="en-US" sz="1800" dirty="0">
              <a:latin typeface="Carlito"/>
              <a:cs typeface="Carlito"/>
            </a:endParaRPr>
          </a:p>
        </p:txBody>
      </p:sp>
      <p:pic>
        <p:nvPicPr>
          <p:cNvPr id="11" name="Picture 10">
            <a:extLst>
              <a:ext uri="{FF2B5EF4-FFF2-40B4-BE49-F238E27FC236}">
                <a16:creationId xmlns:a16="http://schemas.microsoft.com/office/drawing/2014/main" id="{C80B4888-AAE3-8971-BD41-321C6BBCE931}"/>
              </a:ext>
            </a:extLst>
          </p:cNvPr>
          <p:cNvPicPr>
            <a:picLocks noChangeAspect="1"/>
          </p:cNvPicPr>
          <p:nvPr/>
        </p:nvPicPr>
        <p:blipFill>
          <a:blip r:embed="rId3"/>
          <a:stretch>
            <a:fillRect/>
          </a:stretch>
        </p:blipFill>
        <p:spPr>
          <a:xfrm>
            <a:off x="548510" y="1757723"/>
            <a:ext cx="6455433" cy="42678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13" name="TextBox 12">
            <a:extLst>
              <a:ext uri="{FF2B5EF4-FFF2-40B4-BE49-F238E27FC236}">
                <a16:creationId xmlns:a16="http://schemas.microsoft.com/office/drawing/2014/main" id="{88BE052A-C6CF-E46B-05E9-CC27D8C58EDA}"/>
              </a:ext>
            </a:extLst>
          </p:cNvPr>
          <p:cNvSpPr txBox="1"/>
          <p:nvPr/>
        </p:nvSpPr>
        <p:spPr>
          <a:xfrm>
            <a:off x="8168833" y="1666958"/>
            <a:ext cx="3299749" cy="480131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badi MT Condensed Light" panose="020B0306030101010103" pitchFamily="34" charset="77"/>
              </a:rPr>
              <a:t>Orange = successful launch, Blue = unsuccessful launch</a:t>
            </a:r>
          </a:p>
          <a:p>
            <a:pPr marL="285750" indent="-285750" algn="l">
              <a:buFont typeface="Arial" panose="020B0604020202020204" pitchFamily="34" charset="0"/>
              <a:buChar char="•"/>
            </a:pPr>
            <a:r>
              <a:rPr lang="en-US" dirty="0">
                <a:effectLst/>
                <a:latin typeface="Abadi MT Condensed Light" panose="020B0306030101010103" pitchFamily="34" charset="77"/>
              </a:rPr>
              <a:t>The preference for launch orbits varied throughout the flight numbers.</a:t>
            </a:r>
          </a:p>
          <a:p>
            <a:pPr marL="285750" indent="-285750" algn="l">
              <a:buFont typeface="Arial" panose="020B0604020202020204" pitchFamily="34" charset="0"/>
              <a:buChar char="•"/>
            </a:pPr>
            <a:r>
              <a:rPr lang="en-US" dirty="0">
                <a:effectLst/>
                <a:latin typeface="Abadi MT Condensed Light" panose="020B0306030101010103" pitchFamily="34" charset="77"/>
              </a:rPr>
              <a:t>There is a correlation between launch outcome and the chosen orbit preference.</a:t>
            </a:r>
          </a:p>
          <a:p>
            <a:pPr marL="285750" indent="-285750" algn="l">
              <a:buFont typeface="Arial" panose="020B0604020202020204" pitchFamily="34" charset="0"/>
              <a:buChar char="•"/>
            </a:pPr>
            <a:r>
              <a:rPr lang="en-US" dirty="0">
                <a:effectLst/>
                <a:latin typeface="Abadi MT Condensed Light" panose="020B0306030101010103" pitchFamily="34" charset="77"/>
              </a:rPr>
              <a:t>Initially, SpaceX started with LEO (Low Earth Orbit) orbits, which experienced moderate success.</a:t>
            </a:r>
          </a:p>
          <a:p>
            <a:pPr marL="285750" indent="-285750" algn="l">
              <a:buFont typeface="Arial" panose="020B0604020202020204" pitchFamily="34" charset="0"/>
              <a:buChar char="•"/>
            </a:pPr>
            <a:r>
              <a:rPr lang="en-US" dirty="0">
                <a:effectLst/>
                <a:latin typeface="Abadi MT Condensed Light" panose="020B0306030101010103" pitchFamily="34" charset="77"/>
              </a:rPr>
              <a:t>Afterward, SpaceX shifted back to VLEO (Very Low Earth Orbit) in recent launches.</a:t>
            </a:r>
          </a:p>
          <a:p>
            <a:pPr marL="285750" indent="-285750" algn="l">
              <a:buFont typeface="Arial" panose="020B0604020202020204" pitchFamily="34" charset="0"/>
              <a:buChar char="•"/>
            </a:pPr>
            <a:r>
              <a:rPr lang="en-US" dirty="0">
                <a:effectLst/>
                <a:latin typeface="Abadi MT Condensed Light" panose="020B0306030101010103" pitchFamily="34" charset="77"/>
              </a:rPr>
              <a:t>SpaceX seems to achieve better results in lower orbits or Sun-synchronous orbits.</a:t>
            </a:r>
          </a:p>
        </p:txBody>
      </p:sp>
      <p:pic>
        <p:nvPicPr>
          <p:cNvPr id="15" name="Picture 14">
            <a:extLst>
              <a:ext uri="{FF2B5EF4-FFF2-40B4-BE49-F238E27FC236}">
                <a16:creationId xmlns:a16="http://schemas.microsoft.com/office/drawing/2014/main" id="{94940C2B-B6AB-6E22-3F56-B79C8C1904DA}"/>
              </a:ext>
            </a:extLst>
          </p:cNvPr>
          <p:cNvPicPr>
            <a:picLocks noChangeAspect="1"/>
          </p:cNvPicPr>
          <p:nvPr/>
        </p:nvPicPr>
        <p:blipFill>
          <a:blip r:embed="rId3"/>
          <a:stretch>
            <a:fillRect/>
          </a:stretch>
        </p:blipFill>
        <p:spPr>
          <a:xfrm>
            <a:off x="770011" y="1666958"/>
            <a:ext cx="6700456" cy="465239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7" name="TextBox 6">
            <a:extLst>
              <a:ext uri="{FF2B5EF4-FFF2-40B4-BE49-F238E27FC236}">
                <a16:creationId xmlns:a16="http://schemas.microsoft.com/office/drawing/2014/main" id="{0593D978-98D5-508A-E55B-600A157453B4}"/>
              </a:ext>
            </a:extLst>
          </p:cNvPr>
          <p:cNvSpPr txBox="1"/>
          <p:nvPr/>
        </p:nvSpPr>
        <p:spPr>
          <a:xfrm>
            <a:off x="7696494" y="1720840"/>
            <a:ext cx="3589117" cy="3416320"/>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badi MT Condensed Light" panose="020B0306030101010103" pitchFamily="34" charset="77"/>
              </a:rPr>
              <a:t>Orange = successful launch, Blue = unsuccessful launch</a:t>
            </a:r>
          </a:p>
          <a:p>
            <a:pPr marL="285750" indent="-285750" algn="l">
              <a:buFont typeface="Arial" panose="020B0604020202020204" pitchFamily="34" charset="0"/>
              <a:buChar char="•"/>
            </a:pPr>
            <a:r>
              <a:rPr lang="en-US" dirty="0">
                <a:effectLst/>
                <a:latin typeface="Abadi MT Condensed Light" panose="020B0306030101010103" pitchFamily="34" charset="77"/>
              </a:rPr>
              <a:t>There is a correlation between payload mass and the chosen orbit.</a:t>
            </a:r>
          </a:p>
          <a:p>
            <a:pPr marL="285750" indent="-285750" algn="l">
              <a:buFont typeface="Arial" panose="020B0604020202020204" pitchFamily="34" charset="0"/>
              <a:buChar char="•"/>
            </a:pPr>
            <a:r>
              <a:rPr lang="en-US" dirty="0">
                <a:effectLst/>
                <a:latin typeface="Abadi MT Condensed Light" panose="020B0306030101010103" pitchFamily="34" charset="77"/>
              </a:rPr>
              <a:t>LEO (Low Earth Orbit) and SSO (Sun-Synchronous Orbit) tend to have relatively low payload mass.</a:t>
            </a:r>
          </a:p>
          <a:p>
            <a:pPr marL="285750" indent="-285750" algn="l">
              <a:buFont typeface="Arial" panose="020B0604020202020204" pitchFamily="34" charset="0"/>
              <a:buChar char="•"/>
            </a:pPr>
            <a:r>
              <a:rPr lang="en-US" dirty="0">
                <a:effectLst/>
                <a:latin typeface="Abadi MT Condensed Light" panose="020B0306030101010103" pitchFamily="34" charset="77"/>
              </a:rPr>
              <a:t>On the other hand, VLEO (Very Low Earth Orbit), which is one of the most successful orbits, has payload mass values predominantly on the higher end of the range.</a:t>
            </a:r>
          </a:p>
        </p:txBody>
      </p:sp>
      <p:pic>
        <p:nvPicPr>
          <p:cNvPr id="9" name="Picture 8">
            <a:extLst>
              <a:ext uri="{FF2B5EF4-FFF2-40B4-BE49-F238E27FC236}">
                <a16:creationId xmlns:a16="http://schemas.microsoft.com/office/drawing/2014/main" id="{54BF06DB-3DD3-506E-B64B-3C0B26DD5B52}"/>
              </a:ext>
            </a:extLst>
          </p:cNvPr>
          <p:cNvPicPr>
            <a:picLocks noChangeAspect="1"/>
          </p:cNvPicPr>
          <p:nvPr/>
        </p:nvPicPr>
        <p:blipFill>
          <a:blip r:embed="rId3"/>
          <a:stretch>
            <a:fillRect/>
          </a:stretch>
        </p:blipFill>
        <p:spPr>
          <a:xfrm>
            <a:off x="734028" y="1585236"/>
            <a:ext cx="6682603" cy="463999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F0C30A21-7EAC-845C-E680-A35AC5A4D568}"/>
              </a:ext>
            </a:extLst>
          </p:cNvPr>
          <p:cNvPicPr>
            <a:picLocks noChangeAspect="1"/>
          </p:cNvPicPr>
          <p:nvPr/>
        </p:nvPicPr>
        <p:blipFill>
          <a:blip r:embed="rId3"/>
          <a:stretch>
            <a:fillRect/>
          </a:stretch>
        </p:blipFill>
        <p:spPr>
          <a:xfrm>
            <a:off x="855562" y="1418393"/>
            <a:ext cx="7056329" cy="4785638"/>
          </a:xfrm>
          <a:prstGeom prst="rect">
            <a:avLst/>
          </a:prstGeom>
        </p:spPr>
      </p:pic>
      <p:sp>
        <p:nvSpPr>
          <p:cNvPr id="6" name="TextBox 5">
            <a:extLst>
              <a:ext uri="{FF2B5EF4-FFF2-40B4-BE49-F238E27FC236}">
                <a16:creationId xmlns:a16="http://schemas.microsoft.com/office/drawing/2014/main" id="{50A8DC94-C239-2751-26AE-AC933E2FF442}"/>
              </a:ext>
            </a:extLst>
          </p:cNvPr>
          <p:cNvSpPr txBox="1"/>
          <p:nvPr/>
        </p:nvSpPr>
        <p:spPr>
          <a:xfrm>
            <a:off x="8113852" y="2141316"/>
            <a:ext cx="3599727" cy="3170099"/>
          </a:xfrm>
          <a:prstGeom prst="rect">
            <a:avLst/>
          </a:prstGeom>
          <a:noFill/>
        </p:spPr>
        <p:txBody>
          <a:bodyPr wrap="square" rtlCol="0">
            <a:spAutoFit/>
          </a:bodyPr>
          <a:lstStyle/>
          <a:p>
            <a:pPr algn="l">
              <a:buFont typeface="Arial" panose="020B0604020202020204" pitchFamily="34" charset="0"/>
              <a:buChar char="•"/>
            </a:pPr>
            <a:r>
              <a:rPr lang="en-US" sz="2000" dirty="0">
                <a:effectLst/>
                <a:latin typeface="Abadi MT Condensed Light" panose="020B0306030101010103" pitchFamily="34" charset="77"/>
              </a:rPr>
              <a:t>The success rate of launches has shown a general upward trend since 2013, indicating an overall improvement.</a:t>
            </a:r>
          </a:p>
          <a:p>
            <a:pPr algn="l">
              <a:buFont typeface="Arial" panose="020B0604020202020204" pitchFamily="34" charset="0"/>
              <a:buChar char="•"/>
            </a:pPr>
            <a:r>
              <a:rPr lang="en-US" sz="2000" dirty="0">
                <a:effectLst/>
                <a:latin typeface="Abadi MT Condensed Light" panose="020B0306030101010103" pitchFamily="34" charset="77"/>
              </a:rPr>
              <a:t>There was a slight dip in success in 2018, suggesting a temporary setback.</a:t>
            </a:r>
          </a:p>
          <a:p>
            <a:pPr algn="l">
              <a:buFont typeface="Arial" panose="020B0604020202020204" pitchFamily="34" charset="0"/>
              <a:buChar char="•"/>
            </a:pPr>
            <a:r>
              <a:rPr lang="en-US" sz="2000" dirty="0">
                <a:effectLst/>
                <a:latin typeface="Abadi MT Condensed Light" panose="020B0306030101010103" pitchFamily="34" charset="77"/>
              </a:rPr>
              <a:t>In recent years, the success rate has stabilized at approximately 80%, indicating a consistently high level of achievement.</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3B24624D-A3CE-0E65-1797-C6874C9823A1}"/>
              </a:ext>
            </a:extLst>
          </p:cNvPr>
          <p:cNvPicPr>
            <a:picLocks noChangeAspect="1"/>
          </p:cNvPicPr>
          <p:nvPr/>
        </p:nvPicPr>
        <p:blipFill>
          <a:blip r:embed="rId3"/>
          <a:stretch>
            <a:fillRect/>
          </a:stretch>
        </p:blipFill>
        <p:spPr>
          <a:xfrm>
            <a:off x="770011" y="1637336"/>
            <a:ext cx="5181600" cy="2819400"/>
          </a:xfrm>
          <a:prstGeom prst="rect">
            <a:avLst/>
          </a:prstGeom>
        </p:spPr>
      </p:pic>
      <p:sp>
        <p:nvSpPr>
          <p:cNvPr id="6" name="TextBox 5">
            <a:extLst>
              <a:ext uri="{FF2B5EF4-FFF2-40B4-BE49-F238E27FC236}">
                <a16:creationId xmlns:a16="http://schemas.microsoft.com/office/drawing/2014/main" id="{6253485B-65D9-A7D3-4BA5-537A6189D38B}"/>
              </a:ext>
            </a:extLst>
          </p:cNvPr>
          <p:cNvSpPr txBox="1"/>
          <p:nvPr/>
        </p:nvSpPr>
        <p:spPr>
          <a:xfrm>
            <a:off x="6470248" y="1859339"/>
            <a:ext cx="4734046" cy="3785652"/>
          </a:xfrm>
          <a:prstGeom prst="rect">
            <a:avLst/>
          </a:prstGeom>
          <a:noFill/>
        </p:spPr>
        <p:txBody>
          <a:bodyPr wrap="square" rtlCol="0">
            <a:spAutoFit/>
          </a:bodyPr>
          <a:lstStyle/>
          <a:p>
            <a:pPr algn="l">
              <a:buFont typeface="Arial" panose="020B0604020202020204" pitchFamily="34" charset="0"/>
              <a:buChar char="•"/>
            </a:pPr>
            <a:r>
              <a:rPr lang="en-US" sz="2000" dirty="0">
                <a:effectLst/>
                <a:latin typeface="Abadi MT Condensed Light" panose="020B0306030101010103" pitchFamily="34" charset="77"/>
              </a:rPr>
              <a:t>A query of the database reveals several launch site names.</a:t>
            </a:r>
          </a:p>
          <a:p>
            <a:pPr algn="l"/>
            <a:endParaRPr lang="en-US" sz="2000" dirty="0">
              <a:effectLst/>
              <a:latin typeface="Abadi MT Condensed Light" panose="020B0306030101010103" pitchFamily="34" charset="77"/>
            </a:endParaRPr>
          </a:p>
          <a:p>
            <a:pPr algn="l">
              <a:buFont typeface="Arial" panose="020B0604020202020204" pitchFamily="34" charset="0"/>
              <a:buChar char="•"/>
            </a:pPr>
            <a:r>
              <a:rPr lang="en-US" sz="2000" dirty="0">
                <a:effectLst/>
                <a:latin typeface="Abadi MT Condensed Light" panose="020B0306030101010103" pitchFamily="34" charset="77"/>
              </a:rPr>
              <a:t>It appears that "CCAFS SLC-40" and "CCAFSSLC-40" likely represent the same launch site but with data entry errors.</a:t>
            </a:r>
          </a:p>
          <a:p>
            <a:pPr algn="l"/>
            <a:endParaRPr lang="en-US" sz="2000" dirty="0">
              <a:effectLst/>
              <a:latin typeface="Abadi MT Condensed Light" panose="020B0306030101010103" pitchFamily="34" charset="77"/>
            </a:endParaRPr>
          </a:p>
          <a:p>
            <a:pPr algn="l">
              <a:buFont typeface="Arial" panose="020B0604020202020204" pitchFamily="34" charset="0"/>
              <a:buChar char="•"/>
            </a:pPr>
            <a:r>
              <a:rPr lang="en-US" sz="2000" dirty="0">
                <a:effectLst/>
                <a:latin typeface="Abadi MT Condensed Light" panose="020B0306030101010103" pitchFamily="34" charset="77"/>
              </a:rPr>
              <a:t>The previous name for this site was "CCAFS LC-40.”</a:t>
            </a:r>
          </a:p>
          <a:p>
            <a:pPr algn="l"/>
            <a:endParaRPr lang="en-US" sz="2000" dirty="0">
              <a:effectLst/>
              <a:latin typeface="Abadi MT Condensed Light" panose="020B0306030101010103" pitchFamily="34" charset="77"/>
            </a:endParaRPr>
          </a:p>
          <a:p>
            <a:pPr algn="l">
              <a:buFont typeface="Arial" panose="020B0604020202020204" pitchFamily="34" charset="0"/>
              <a:buChar char="•"/>
            </a:pPr>
            <a:r>
              <a:rPr lang="en-US" sz="2000" dirty="0">
                <a:effectLst/>
                <a:latin typeface="Abadi MT Condensed Light" panose="020B0306030101010103" pitchFamily="34" charset="77"/>
              </a:rPr>
              <a:t>Based on the available information, there are likely only three unique launch site values: "CCAFS SLC-40," "KSC LC-39A," and "VAFB SLC-4E."</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A3A745E8-8DAB-7222-3434-82468A9CC287}"/>
              </a:ext>
            </a:extLst>
          </p:cNvPr>
          <p:cNvPicPr>
            <a:picLocks noChangeAspect="1"/>
          </p:cNvPicPr>
          <p:nvPr/>
        </p:nvPicPr>
        <p:blipFill>
          <a:blip r:embed="rId3"/>
          <a:stretch>
            <a:fillRect/>
          </a:stretch>
        </p:blipFill>
        <p:spPr>
          <a:xfrm>
            <a:off x="838494" y="1608926"/>
            <a:ext cx="10221252" cy="2847327"/>
          </a:xfrm>
          <a:prstGeom prst="rect">
            <a:avLst/>
          </a:prstGeom>
        </p:spPr>
      </p:pic>
      <p:sp>
        <p:nvSpPr>
          <p:cNvPr id="6" name="TextBox 5">
            <a:extLst>
              <a:ext uri="{FF2B5EF4-FFF2-40B4-BE49-F238E27FC236}">
                <a16:creationId xmlns:a16="http://schemas.microsoft.com/office/drawing/2014/main" id="{5A7B29FD-26A7-0EF6-991A-917BA3CC77E0}"/>
              </a:ext>
            </a:extLst>
          </p:cNvPr>
          <p:cNvSpPr txBox="1"/>
          <p:nvPr/>
        </p:nvSpPr>
        <p:spPr>
          <a:xfrm>
            <a:off x="1701478" y="4664597"/>
            <a:ext cx="8704163" cy="1754326"/>
          </a:xfrm>
          <a:prstGeom prst="rect">
            <a:avLst/>
          </a:prstGeom>
          <a:noFill/>
        </p:spPr>
        <p:txBody>
          <a:bodyPr wrap="square" rtlCol="0">
            <a:spAutoFit/>
          </a:bodyPr>
          <a:lstStyle/>
          <a:p>
            <a:pPr algn="l"/>
            <a:r>
              <a:rPr lang="en-US" dirty="0">
                <a:effectLst/>
                <a:latin typeface="Abadi MT Condensed Light" panose="020B0306030101010103" pitchFamily="34" charset="77"/>
              </a:rPr>
              <a:t>Upon examining the database, the first five entries with launch site names beginning with "CCA" are as follows:</a:t>
            </a:r>
          </a:p>
          <a:p>
            <a:pPr algn="l">
              <a:buFont typeface="+mj-lt"/>
              <a:buAutoNum type="arabicPeriod"/>
            </a:pPr>
            <a:r>
              <a:rPr lang="en-US" dirty="0">
                <a:effectLst/>
                <a:latin typeface="Abadi MT Condensed Light" panose="020B0306030101010103" pitchFamily="34" charset="77"/>
              </a:rPr>
              <a:t>CCAFS SLC-40</a:t>
            </a:r>
          </a:p>
          <a:p>
            <a:pPr algn="l">
              <a:buFont typeface="+mj-lt"/>
              <a:buAutoNum type="arabicPeriod"/>
            </a:pPr>
            <a:r>
              <a:rPr lang="en-US" dirty="0">
                <a:effectLst/>
                <a:latin typeface="Abadi MT Condensed Light" panose="020B0306030101010103" pitchFamily="34" charset="77"/>
              </a:rPr>
              <a:t>CCAFS SLC-40</a:t>
            </a:r>
          </a:p>
          <a:p>
            <a:pPr algn="l">
              <a:buFont typeface="+mj-lt"/>
              <a:buAutoNum type="arabicPeriod"/>
            </a:pPr>
            <a:r>
              <a:rPr lang="en-US" dirty="0">
                <a:effectLst/>
                <a:latin typeface="Abadi MT Condensed Light" panose="020B0306030101010103" pitchFamily="34" charset="77"/>
              </a:rPr>
              <a:t>CCAFS LC-40</a:t>
            </a:r>
          </a:p>
          <a:p>
            <a:pPr algn="l">
              <a:buFont typeface="+mj-lt"/>
              <a:buAutoNum type="arabicPeriod"/>
            </a:pPr>
            <a:r>
              <a:rPr lang="en-US" dirty="0">
                <a:effectLst/>
                <a:latin typeface="Abadi MT Condensed Light" panose="020B0306030101010103" pitchFamily="34" charset="77"/>
              </a:rPr>
              <a:t>CCAFS SLC-40</a:t>
            </a:r>
          </a:p>
          <a:p>
            <a:pPr algn="l">
              <a:buFont typeface="+mj-lt"/>
              <a:buAutoNum type="arabicPeriod"/>
            </a:pPr>
            <a:r>
              <a:rPr lang="en-US" dirty="0">
                <a:effectLst/>
                <a:latin typeface="Abadi MT Condensed Light" panose="020B0306030101010103" pitchFamily="34" charset="77"/>
              </a:rPr>
              <a:t>CCAFS LC-40</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7F6ED88C-0A03-E6C1-29CE-382BA2F36FA4}"/>
              </a:ext>
            </a:extLst>
          </p:cNvPr>
          <p:cNvPicPr>
            <a:picLocks noChangeAspect="1"/>
          </p:cNvPicPr>
          <p:nvPr/>
        </p:nvPicPr>
        <p:blipFill>
          <a:blip r:embed="rId3"/>
          <a:stretch>
            <a:fillRect/>
          </a:stretch>
        </p:blipFill>
        <p:spPr>
          <a:xfrm>
            <a:off x="2209800" y="1715544"/>
            <a:ext cx="7772400" cy="1754738"/>
          </a:xfrm>
          <a:prstGeom prst="rect">
            <a:avLst/>
          </a:prstGeom>
        </p:spPr>
      </p:pic>
      <p:sp>
        <p:nvSpPr>
          <p:cNvPr id="6" name="TextBox 5">
            <a:extLst>
              <a:ext uri="{FF2B5EF4-FFF2-40B4-BE49-F238E27FC236}">
                <a16:creationId xmlns:a16="http://schemas.microsoft.com/office/drawing/2014/main" id="{A845FDE4-8BC7-D8E0-DD86-428DAF1BEAAB}"/>
              </a:ext>
            </a:extLst>
          </p:cNvPr>
          <p:cNvSpPr txBox="1"/>
          <p:nvPr/>
        </p:nvSpPr>
        <p:spPr>
          <a:xfrm>
            <a:off x="1985353" y="4086208"/>
            <a:ext cx="8663356" cy="1323439"/>
          </a:xfrm>
          <a:prstGeom prst="rect">
            <a:avLst/>
          </a:prstGeom>
          <a:noFill/>
        </p:spPr>
        <p:txBody>
          <a:bodyPr wrap="square" rtlCol="0">
            <a:spAutoFit/>
          </a:bodyPr>
          <a:lstStyle/>
          <a:p>
            <a:pPr algn="l">
              <a:buFont typeface="Arial" panose="020B0604020202020204" pitchFamily="34" charset="0"/>
              <a:buChar char="•"/>
            </a:pPr>
            <a:r>
              <a:rPr lang="en-US" sz="2000" dirty="0">
                <a:effectLst/>
                <a:latin typeface="Abadi MT Condensed Light" panose="020B0306030101010103" pitchFamily="34" charset="77"/>
              </a:rPr>
              <a:t>The provided query calculates the total payload mass in kilograms for missions where NASA served as the customer.</a:t>
            </a:r>
          </a:p>
          <a:p>
            <a:pPr algn="l">
              <a:buFont typeface="Arial" panose="020B0604020202020204" pitchFamily="34" charset="0"/>
              <a:buChar char="•"/>
            </a:pPr>
            <a:r>
              <a:rPr lang="en-US" sz="2000" dirty="0">
                <a:effectLst/>
                <a:latin typeface="Abadi MT Condensed Light" panose="020B0306030101010103" pitchFamily="34" charset="77"/>
              </a:rPr>
              <a:t>The abbreviation "CRS" represents Commercial Resupply Services, indicating that these payloads were specifically sent to the International Space Station (ISS) as part of resupply missions.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FB2CC4EC-59B9-792A-7F1A-B9260F4D43DA}"/>
              </a:ext>
            </a:extLst>
          </p:cNvPr>
          <p:cNvPicPr>
            <a:picLocks noChangeAspect="1"/>
          </p:cNvPicPr>
          <p:nvPr/>
        </p:nvPicPr>
        <p:blipFill>
          <a:blip r:embed="rId3"/>
          <a:stretch>
            <a:fillRect/>
          </a:stretch>
        </p:blipFill>
        <p:spPr>
          <a:xfrm>
            <a:off x="2058539" y="1730016"/>
            <a:ext cx="8074921" cy="1534046"/>
          </a:xfrm>
          <a:prstGeom prst="rect">
            <a:avLst/>
          </a:prstGeom>
        </p:spPr>
      </p:pic>
      <p:sp>
        <p:nvSpPr>
          <p:cNvPr id="6" name="TextBox 5">
            <a:extLst>
              <a:ext uri="{FF2B5EF4-FFF2-40B4-BE49-F238E27FC236}">
                <a16:creationId xmlns:a16="http://schemas.microsoft.com/office/drawing/2014/main" id="{96F7FA64-248D-1781-2B65-AE2447E23430}"/>
              </a:ext>
            </a:extLst>
          </p:cNvPr>
          <p:cNvSpPr txBox="1"/>
          <p:nvPr/>
        </p:nvSpPr>
        <p:spPr>
          <a:xfrm>
            <a:off x="2421036" y="3832207"/>
            <a:ext cx="7349925" cy="1938992"/>
          </a:xfrm>
          <a:prstGeom prst="rect">
            <a:avLst/>
          </a:prstGeom>
          <a:noFill/>
        </p:spPr>
        <p:txBody>
          <a:bodyPr wrap="square" rtlCol="0">
            <a:spAutoFit/>
          </a:bodyPr>
          <a:lstStyle/>
          <a:p>
            <a:pPr algn="l">
              <a:buFont typeface="Arial" panose="020B0604020202020204" pitchFamily="34" charset="0"/>
              <a:buChar char="•"/>
            </a:pPr>
            <a:r>
              <a:rPr lang="en-US" sz="2000" dirty="0">
                <a:effectLst/>
                <a:latin typeface="Abadi MT Condensed Light" panose="020B0306030101010103" pitchFamily="34" charset="77"/>
              </a:rPr>
              <a:t>The given query calculates the average payload mass for launches that utilized the booster version F9 v1.1.</a:t>
            </a:r>
          </a:p>
          <a:p>
            <a:pPr algn="l">
              <a:buFont typeface="Arial" panose="020B0604020202020204" pitchFamily="34" charset="0"/>
              <a:buChar char="•"/>
            </a:pPr>
            <a:r>
              <a:rPr lang="en-US" sz="2000" dirty="0">
                <a:effectLst/>
                <a:latin typeface="Abadi MT Condensed Light" panose="020B0306030101010103" pitchFamily="34" charset="77"/>
              </a:rPr>
              <a:t>It is observed that the average payload mass of F9 v1.1 falls on the lower end of the payload mass range considered.</a:t>
            </a:r>
          </a:p>
          <a:p>
            <a:pPr algn="l">
              <a:buFont typeface="Arial" panose="020B0604020202020204" pitchFamily="34" charset="0"/>
              <a:buChar char="•"/>
            </a:pPr>
            <a:r>
              <a:rPr lang="en-US" sz="2000" dirty="0">
                <a:effectLst/>
                <a:latin typeface="Abadi MT Condensed Light" panose="020B0306030101010103" pitchFamily="34" charset="77"/>
              </a:rPr>
              <a:t>This suggests that, on average, F9 v1.1 missions tend to handle payloads with relatively lower masses compared to other launch configurations.</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5FCEB293-62C9-847E-8A5C-D4D3B3A83597}"/>
              </a:ext>
            </a:extLst>
          </p:cNvPr>
          <p:cNvPicPr>
            <a:picLocks noChangeAspect="1"/>
          </p:cNvPicPr>
          <p:nvPr/>
        </p:nvPicPr>
        <p:blipFill>
          <a:blip r:embed="rId3"/>
          <a:stretch>
            <a:fillRect/>
          </a:stretch>
        </p:blipFill>
        <p:spPr>
          <a:xfrm>
            <a:off x="1013079" y="1556394"/>
            <a:ext cx="9857036" cy="1872606"/>
          </a:xfrm>
          <a:prstGeom prst="rect">
            <a:avLst/>
          </a:prstGeom>
        </p:spPr>
      </p:pic>
      <p:sp>
        <p:nvSpPr>
          <p:cNvPr id="6" name="TextBox 5">
            <a:extLst>
              <a:ext uri="{FF2B5EF4-FFF2-40B4-BE49-F238E27FC236}">
                <a16:creationId xmlns:a16="http://schemas.microsoft.com/office/drawing/2014/main" id="{8A66CFAC-31EC-70AD-1F00-41870564D5F6}"/>
              </a:ext>
            </a:extLst>
          </p:cNvPr>
          <p:cNvSpPr txBox="1"/>
          <p:nvPr/>
        </p:nvSpPr>
        <p:spPr>
          <a:xfrm>
            <a:off x="1307938" y="4213185"/>
            <a:ext cx="8785185" cy="707886"/>
          </a:xfrm>
          <a:prstGeom prst="rect">
            <a:avLst/>
          </a:prstGeom>
          <a:noFill/>
        </p:spPr>
        <p:txBody>
          <a:bodyPr wrap="square" rtlCol="0">
            <a:spAutoFit/>
          </a:bodyPr>
          <a:lstStyle/>
          <a:p>
            <a:pPr algn="l">
              <a:buFont typeface="Arial" panose="020B0604020202020204" pitchFamily="34" charset="0"/>
              <a:buChar char="•"/>
            </a:pPr>
            <a:r>
              <a:rPr lang="en-US" sz="2000" dirty="0">
                <a:effectLst/>
                <a:latin typeface="Abadi MT Condensed Light" panose="020B0306030101010103" pitchFamily="34" charset="77"/>
              </a:rPr>
              <a:t>The executed query provides the date of the first successful ground pad landing.</a:t>
            </a:r>
          </a:p>
          <a:p>
            <a:pPr algn="l">
              <a:buFont typeface="Arial" panose="020B0604020202020204" pitchFamily="34" charset="0"/>
              <a:buChar char="•"/>
            </a:pPr>
            <a:r>
              <a:rPr lang="en-US" sz="2000" dirty="0">
                <a:effectLst/>
                <a:latin typeface="Abadi MT Condensed Light" panose="020B0306030101010103" pitchFamily="34" charset="77"/>
              </a:rPr>
              <a:t>It is noteworthy that the initial successful ground pad landing did not occur until mid 2014</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1D382E1F-56DB-7AC5-ECA2-7A968D8CA83F}"/>
              </a:ext>
            </a:extLst>
          </p:cNvPr>
          <p:cNvPicPr>
            <a:picLocks noChangeAspect="1"/>
          </p:cNvPicPr>
          <p:nvPr/>
        </p:nvPicPr>
        <p:blipFill>
          <a:blip r:embed="rId3"/>
          <a:stretch>
            <a:fillRect/>
          </a:stretch>
        </p:blipFill>
        <p:spPr>
          <a:xfrm>
            <a:off x="1121780" y="1596734"/>
            <a:ext cx="9855707" cy="2176613"/>
          </a:xfrm>
          <a:prstGeom prst="rect">
            <a:avLst/>
          </a:prstGeom>
        </p:spPr>
      </p:pic>
      <p:sp>
        <p:nvSpPr>
          <p:cNvPr id="3" name="TextBox 2">
            <a:extLst>
              <a:ext uri="{FF2B5EF4-FFF2-40B4-BE49-F238E27FC236}">
                <a16:creationId xmlns:a16="http://schemas.microsoft.com/office/drawing/2014/main" id="{760B720B-2DFC-12A0-94CA-7AD02BC222A6}"/>
              </a:ext>
            </a:extLst>
          </p:cNvPr>
          <p:cNvSpPr txBox="1"/>
          <p:nvPr/>
        </p:nvSpPr>
        <p:spPr>
          <a:xfrm>
            <a:off x="1758387" y="4143235"/>
            <a:ext cx="8080094" cy="707886"/>
          </a:xfrm>
          <a:prstGeom prst="rect">
            <a:avLst/>
          </a:prstGeom>
          <a:noFill/>
        </p:spPr>
        <p:txBody>
          <a:bodyPr wrap="square" rtlCol="0">
            <a:spAutoFit/>
          </a:bodyPr>
          <a:lstStyle/>
          <a:p>
            <a:r>
              <a:rPr lang="en-US" sz="2000" dirty="0">
                <a:effectLst/>
                <a:latin typeface="Abadi MT Condensed Light" panose="020B0306030101010103" pitchFamily="34" charset="77"/>
              </a:rPr>
              <a:t>The query retrieves four booster versions that achieved successful drone ship landings and had a payload mass falling between 4000 and 6000 (excluding the endpoints).</a:t>
            </a:r>
            <a:endParaRPr lang="en-US" sz="2000" dirty="0">
              <a:latin typeface="Abadi MT Condensed Light" panose="020B0306030101010103" pitchFamily="34" charset="77"/>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4" y="1493134"/>
            <a:ext cx="9886574" cy="464144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tx1"/>
                </a:solidFill>
                <a:effectLst/>
                <a:latin typeface="Abadi MT Condensed Light" panose="020B0306030101010103" pitchFamily="34" charset="77"/>
              </a:rPr>
              <a:t>This data science project aimed to analyze and classify successful landings of SpaceX rockets. Data collected from the public SpaceX API and the SpaceX Wikipedia page. </a:t>
            </a:r>
            <a:r>
              <a:rPr lang="en-US" sz="2400" dirty="0">
                <a:solidFill>
                  <a:schemeClr val="tx1"/>
                </a:solidFill>
                <a:latin typeface="Abadi MT Condensed Light" panose="020B0306030101010103" pitchFamily="34" charset="77"/>
              </a:rPr>
              <a:t>V</a:t>
            </a:r>
            <a:r>
              <a:rPr lang="en-US" sz="2400" dirty="0">
                <a:solidFill>
                  <a:schemeClr val="tx1"/>
                </a:solidFill>
                <a:effectLst/>
                <a:latin typeface="Abadi MT Condensed Light" panose="020B0306030101010103" pitchFamily="34" charset="77"/>
              </a:rPr>
              <a:t>arious data exploration techniques, including SQL queries, visualizations, folium maps, and dashboards, were implemented.</a:t>
            </a:r>
          </a:p>
          <a:p>
            <a:pPr>
              <a:lnSpc>
                <a:spcPct val="100000"/>
              </a:lnSpc>
              <a:spcBef>
                <a:spcPts val="1400"/>
              </a:spcBef>
            </a:pPr>
            <a:r>
              <a:rPr lang="en-US" sz="2400" dirty="0">
                <a:solidFill>
                  <a:schemeClr val="tx1"/>
                </a:solidFill>
                <a:latin typeface="Abadi MT Condensed Light" panose="020B0306030101010103" pitchFamily="34" charset="77"/>
              </a:rPr>
              <a:t>F</a:t>
            </a:r>
            <a:r>
              <a:rPr lang="en-US" sz="2400" dirty="0">
                <a:solidFill>
                  <a:schemeClr val="tx1"/>
                </a:solidFill>
                <a:effectLst/>
                <a:latin typeface="Abadi MT Condensed Light" panose="020B0306030101010103" pitchFamily="34" charset="77"/>
              </a:rPr>
              <a:t>our machine learning models were used; Logistic Regression, Support Vector Machine, Decision Tree Classifier, and K Nearest Neighbors. </a:t>
            </a:r>
            <a:r>
              <a:rPr lang="en-US" sz="2400" dirty="0">
                <a:solidFill>
                  <a:schemeClr val="tx1"/>
                </a:solidFill>
                <a:latin typeface="Abadi MT Condensed Light" panose="020B0306030101010103" pitchFamily="34" charset="77"/>
              </a:rPr>
              <a:t>M</a:t>
            </a:r>
            <a:r>
              <a:rPr lang="en-US" sz="2400" dirty="0">
                <a:solidFill>
                  <a:schemeClr val="tx1"/>
                </a:solidFill>
                <a:effectLst/>
                <a:latin typeface="Abadi MT Condensed Light" panose="020B0306030101010103" pitchFamily="34" charset="77"/>
              </a:rPr>
              <a:t>odels yielded comparable results, achieving an accuracy rate of approximately 83.33%. However, it should be noted that all models tended to over-predict successful landings.</a:t>
            </a:r>
          </a:p>
          <a:p>
            <a:pPr>
              <a:lnSpc>
                <a:spcPct val="100000"/>
              </a:lnSpc>
              <a:spcBef>
                <a:spcPts val="1400"/>
              </a:spcBef>
            </a:pPr>
            <a:r>
              <a:rPr lang="en-US" sz="2400" dirty="0">
                <a:solidFill>
                  <a:schemeClr val="tx1"/>
                </a:solidFill>
                <a:effectLst/>
                <a:latin typeface="Abadi MT Condensed Light" panose="020B0306030101010103" pitchFamily="34" charset="77"/>
              </a:rPr>
              <a:t>To improve the accuracy and robustness of the models, it is recommended to gather additional data. Increasing the dataset size will likely provide a more accurate determination of successful landings and reduce the tendency for over-prediction</a:t>
            </a:r>
            <a:r>
              <a:rPr lang="en-US" sz="2400" b="0" i="0" dirty="0">
                <a:solidFill>
                  <a:schemeClr val="tx1"/>
                </a:solidFill>
                <a:effectLst/>
                <a:latin typeface="Abadi MT Condensed Light" panose="020B0306030101010103" pitchFamily="34" charset="77"/>
              </a:rPr>
              <a:t>.</a:t>
            </a:r>
            <a:endParaRPr lang="en-US" sz="2400" dirty="0">
              <a:solidFill>
                <a:schemeClr val="tx1"/>
              </a:solidFill>
              <a:latin typeface="Abadi MT Condensed Light" panose="020B0306030101010103" pitchFamily="34" charset="77"/>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F3E054BB-9AAB-3377-5DD8-15E4586F6885}"/>
              </a:ext>
            </a:extLst>
          </p:cNvPr>
          <p:cNvPicPr>
            <a:picLocks noChangeAspect="1"/>
          </p:cNvPicPr>
          <p:nvPr/>
        </p:nvPicPr>
        <p:blipFill>
          <a:blip r:embed="rId3"/>
          <a:stretch>
            <a:fillRect/>
          </a:stretch>
        </p:blipFill>
        <p:spPr>
          <a:xfrm>
            <a:off x="1359710" y="1465915"/>
            <a:ext cx="8282001" cy="2333555"/>
          </a:xfrm>
          <a:prstGeom prst="rect">
            <a:avLst/>
          </a:prstGeom>
        </p:spPr>
      </p:pic>
      <p:sp>
        <p:nvSpPr>
          <p:cNvPr id="8" name="TextBox 7">
            <a:extLst>
              <a:ext uri="{FF2B5EF4-FFF2-40B4-BE49-F238E27FC236}">
                <a16:creationId xmlns:a16="http://schemas.microsoft.com/office/drawing/2014/main" id="{AEE970D8-46BC-36A9-D5C0-6A1FA2BACF76}"/>
              </a:ext>
            </a:extLst>
          </p:cNvPr>
          <p:cNvSpPr txBox="1"/>
          <p:nvPr/>
        </p:nvSpPr>
        <p:spPr>
          <a:xfrm>
            <a:off x="1689904" y="4629873"/>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30786F8-3D78-4758-D3C9-7E5606D455FD}"/>
              </a:ext>
            </a:extLst>
          </p:cNvPr>
          <p:cNvSpPr txBox="1"/>
          <p:nvPr/>
        </p:nvSpPr>
        <p:spPr>
          <a:xfrm>
            <a:off x="1006997" y="4119218"/>
            <a:ext cx="9757459" cy="2308324"/>
          </a:xfrm>
          <a:prstGeom prst="rect">
            <a:avLst/>
          </a:prstGeom>
          <a:noFill/>
        </p:spPr>
        <p:txBody>
          <a:bodyPr wrap="square" rtlCol="0">
            <a:spAutoFit/>
          </a:bodyPr>
          <a:lstStyle/>
          <a:p>
            <a:pPr marL="342900" indent="-342900" algn="l">
              <a:buFont typeface="Arial" panose="020B0604020202020204" pitchFamily="34" charset="0"/>
              <a:buChar char="•"/>
            </a:pPr>
            <a:r>
              <a:rPr lang="en-US" dirty="0">
                <a:effectLst/>
                <a:latin typeface="Abadi MT Condensed Light" panose="020B0306030101010103" pitchFamily="34" charset="77"/>
              </a:rPr>
              <a:t>The query provides a count of each mission outcome.</a:t>
            </a:r>
          </a:p>
          <a:p>
            <a:pPr marL="342900" indent="-342900" algn="l">
              <a:buFont typeface="Arial" panose="020B0604020202020204" pitchFamily="34" charset="0"/>
              <a:buChar char="•"/>
            </a:pPr>
            <a:r>
              <a:rPr lang="en-US" dirty="0">
                <a:effectLst/>
                <a:latin typeface="Abadi MT Condensed Light" panose="020B0306030101010103" pitchFamily="34" charset="77"/>
              </a:rPr>
              <a:t>SpaceX demonstrates an impressive success rate, achieving its mission outcome in nearly 99% of the cases.</a:t>
            </a:r>
          </a:p>
          <a:p>
            <a:pPr marL="342900" indent="-342900" algn="l">
              <a:buFont typeface="Arial" panose="020B0604020202020204" pitchFamily="34" charset="0"/>
              <a:buChar char="•"/>
            </a:pPr>
            <a:r>
              <a:rPr lang="en-US" dirty="0">
                <a:effectLst/>
                <a:latin typeface="Abadi MT Condensed Light" panose="020B0306030101010103" pitchFamily="34" charset="77"/>
              </a:rPr>
              <a:t>This suggests that the majority of landing failures are actually intentional, serving as part of experimental or testing procedures.</a:t>
            </a:r>
          </a:p>
          <a:p>
            <a:pPr marL="342900" indent="-342900" algn="l">
              <a:buFont typeface="Arial" panose="020B0604020202020204" pitchFamily="34" charset="0"/>
              <a:buChar char="•"/>
            </a:pPr>
            <a:r>
              <a:rPr lang="en-US" dirty="0">
                <a:effectLst/>
                <a:latin typeface="Abadi MT Condensed Light" panose="020B0306030101010103" pitchFamily="34" charset="77"/>
              </a:rPr>
              <a:t>Notably, there is one launch with an unclear payload status, indicating a lack of definitive information regarding its outcome.</a:t>
            </a:r>
          </a:p>
          <a:p>
            <a:pPr marL="342900" indent="-342900" algn="l">
              <a:buFont typeface="Arial" panose="020B0604020202020204" pitchFamily="34" charset="0"/>
              <a:buChar char="•"/>
            </a:pPr>
            <a:r>
              <a:rPr lang="en-US" dirty="0">
                <a:effectLst/>
                <a:latin typeface="Abadi MT Condensed Light" panose="020B0306030101010103" pitchFamily="34" charset="77"/>
              </a:rPr>
              <a:t>Unfortunately, there has been one recorded failed in-flight mission, highlighting a rare instance of unsuccessful mission execution</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360D7010-495B-52C6-8799-3F025F9BD899}"/>
              </a:ext>
            </a:extLst>
          </p:cNvPr>
          <p:cNvPicPr>
            <a:picLocks noChangeAspect="1"/>
          </p:cNvPicPr>
          <p:nvPr/>
        </p:nvPicPr>
        <p:blipFill>
          <a:blip r:embed="rId3"/>
          <a:stretch>
            <a:fillRect/>
          </a:stretch>
        </p:blipFill>
        <p:spPr>
          <a:xfrm>
            <a:off x="770011" y="1646736"/>
            <a:ext cx="7274394" cy="3769458"/>
          </a:xfrm>
          <a:prstGeom prst="rect">
            <a:avLst/>
          </a:prstGeom>
        </p:spPr>
      </p:pic>
      <p:sp>
        <p:nvSpPr>
          <p:cNvPr id="6" name="TextBox 5">
            <a:extLst>
              <a:ext uri="{FF2B5EF4-FFF2-40B4-BE49-F238E27FC236}">
                <a16:creationId xmlns:a16="http://schemas.microsoft.com/office/drawing/2014/main" id="{49E9351B-0879-9E97-1F3C-DC49B8309B1A}"/>
              </a:ext>
            </a:extLst>
          </p:cNvPr>
          <p:cNvSpPr txBox="1"/>
          <p:nvPr/>
        </p:nvSpPr>
        <p:spPr>
          <a:xfrm>
            <a:off x="8310623" y="2097804"/>
            <a:ext cx="3356658" cy="3416320"/>
          </a:xfrm>
          <a:prstGeom prst="rect">
            <a:avLst/>
          </a:prstGeom>
          <a:noFill/>
        </p:spPr>
        <p:txBody>
          <a:bodyPr wrap="square" rtlCol="0">
            <a:spAutoFit/>
          </a:bodyPr>
          <a:lstStyle/>
          <a:p>
            <a:pPr marL="285750" indent="-285750">
              <a:buFont typeface="Arial" panose="020B0604020202020204" pitchFamily="34" charset="0"/>
              <a:buChar char="•"/>
            </a:pPr>
            <a:r>
              <a:rPr lang="en-US" dirty="0">
                <a:effectLst/>
                <a:latin typeface="Abadi MT Condensed Light" panose="020B0306030101010103" pitchFamily="34" charset="77"/>
              </a:rPr>
              <a:t>The query identifies the booster versions that transported the highest payload mass, which amounted to 15600 kg. </a:t>
            </a:r>
          </a:p>
          <a:p>
            <a:pPr marL="285750" indent="-285750">
              <a:buFont typeface="Arial" panose="020B0604020202020204" pitchFamily="34" charset="0"/>
              <a:buChar char="•"/>
            </a:pPr>
            <a:r>
              <a:rPr lang="en-US" dirty="0">
                <a:effectLst/>
                <a:latin typeface="Abadi MT Condensed Light" panose="020B0306030101010103" pitchFamily="34" charset="77"/>
              </a:rPr>
              <a:t>Remarkably, these booster versions share remarkable similarities, all belonging to the F9 B5 B10xx.x variety. </a:t>
            </a:r>
          </a:p>
          <a:p>
            <a:pPr marL="285750" indent="-285750">
              <a:buFont typeface="Arial" panose="020B0604020202020204" pitchFamily="34" charset="0"/>
              <a:buChar char="•"/>
            </a:pPr>
            <a:r>
              <a:rPr lang="en-US" dirty="0">
                <a:effectLst/>
                <a:latin typeface="Abadi MT Condensed Light" panose="020B0306030101010103" pitchFamily="34" charset="77"/>
              </a:rPr>
              <a:t>This strong correlation suggests that the choice of booster version is closely linked to the payload mass being carried.</a:t>
            </a:r>
            <a:endParaRPr lang="en-US" dirty="0">
              <a:latin typeface="Abadi MT Condensed Light" panose="020B0306030101010103" pitchFamily="34" charset="77"/>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F38CCE12-5E43-3C68-476E-DECFD21B11FD}"/>
              </a:ext>
            </a:extLst>
          </p:cNvPr>
          <p:cNvPicPr>
            <a:picLocks noChangeAspect="1"/>
          </p:cNvPicPr>
          <p:nvPr/>
        </p:nvPicPr>
        <p:blipFill>
          <a:blip r:embed="rId3"/>
          <a:stretch>
            <a:fillRect/>
          </a:stretch>
        </p:blipFill>
        <p:spPr>
          <a:xfrm>
            <a:off x="444955" y="1760819"/>
            <a:ext cx="11013017" cy="1397117"/>
          </a:xfrm>
          <a:prstGeom prst="rect">
            <a:avLst/>
          </a:prstGeom>
        </p:spPr>
      </p:pic>
      <p:sp>
        <p:nvSpPr>
          <p:cNvPr id="7" name="TextBox 6">
            <a:extLst>
              <a:ext uri="{FF2B5EF4-FFF2-40B4-BE49-F238E27FC236}">
                <a16:creationId xmlns:a16="http://schemas.microsoft.com/office/drawing/2014/main" id="{6E4B1A87-2B66-CB6A-9AA6-851937C210AC}"/>
              </a:ext>
            </a:extLst>
          </p:cNvPr>
          <p:cNvSpPr txBox="1"/>
          <p:nvPr/>
        </p:nvSpPr>
        <p:spPr>
          <a:xfrm>
            <a:off x="1908857" y="3831055"/>
            <a:ext cx="8033795"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effectLst/>
                <a:latin typeface="Abadi MT Condensed Light" panose="020B0306030101010103" pitchFamily="34" charset="77"/>
              </a:rPr>
              <a:t>The query provides information on 2015 launches, specifically focusing on the Month, Landing Outcome, Booster Version, Payload Mass (in kg), and Launch Site. </a:t>
            </a:r>
          </a:p>
          <a:p>
            <a:pPr marL="342900" indent="-342900">
              <a:buFont typeface="Arial" panose="020B0604020202020204" pitchFamily="34" charset="0"/>
              <a:buChar char="•"/>
            </a:pPr>
            <a:r>
              <a:rPr lang="en-US" sz="2000" dirty="0">
                <a:effectLst/>
                <a:latin typeface="Abadi MT Condensed Light" panose="020B0306030101010103" pitchFamily="34" charset="77"/>
              </a:rPr>
              <a:t>The query filters the results to include cases where the stage 1 failed to land on a drone ship. </a:t>
            </a:r>
          </a:p>
          <a:p>
            <a:pPr marL="342900" indent="-342900">
              <a:buFont typeface="Arial" panose="020B0604020202020204" pitchFamily="34" charset="0"/>
              <a:buChar char="•"/>
            </a:pPr>
            <a:r>
              <a:rPr lang="en-US" sz="2000" dirty="0">
                <a:effectLst/>
                <a:latin typeface="Abadi MT Condensed Light" panose="020B0306030101010103" pitchFamily="34" charset="77"/>
              </a:rPr>
              <a:t>Notably, there were two instances of such occurrences during that year.</a:t>
            </a:r>
            <a:endParaRPr lang="en-US" sz="2000" dirty="0">
              <a:latin typeface="Abadi MT Condensed Light" panose="020B0306030101010103" pitchFamily="34" charset="77"/>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34BA89B4-8892-F543-EC29-70CB31BBE676}"/>
              </a:ext>
            </a:extLst>
          </p:cNvPr>
          <p:cNvPicPr>
            <a:picLocks noChangeAspect="1"/>
          </p:cNvPicPr>
          <p:nvPr/>
        </p:nvPicPr>
        <p:blipFill>
          <a:blip r:embed="rId3"/>
          <a:stretch>
            <a:fillRect/>
          </a:stretch>
        </p:blipFill>
        <p:spPr>
          <a:xfrm>
            <a:off x="1683152" y="1627302"/>
            <a:ext cx="7772400" cy="2287446"/>
          </a:xfrm>
          <a:prstGeom prst="rect">
            <a:avLst/>
          </a:prstGeom>
        </p:spPr>
      </p:pic>
      <p:sp>
        <p:nvSpPr>
          <p:cNvPr id="7" name="TextBox 6">
            <a:extLst>
              <a:ext uri="{FF2B5EF4-FFF2-40B4-BE49-F238E27FC236}">
                <a16:creationId xmlns:a16="http://schemas.microsoft.com/office/drawing/2014/main" id="{25B35F53-BC33-D3FF-F6E6-243E6B9FAB70}"/>
              </a:ext>
            </a:extLst>
          </p:cNvPr>
          <p:cNvSpPr txBox="1"/>
          <p:nvPr/>
        </p:nvSpPr>
        <p:spPr>
          <a:xfrm>
            <a:off x="2777924" y="4471302"/>
            <a:ext cx="5810491" cy="400110"/>
          </a:xfrm>
          <a:prstGeom prst="rect">
            <a:avLst/>
          </a:prstGeom>
          <a:noFill/>
        </p:spPr>
        <p:txBody>
          <a:bodyPr wrap="square" rtlCol="0">
            <a:spAutoFit/>
          </a:bodyPr>
          <a:lstStyle/>
          <a:p>
            <a:r>
              <a:rPr lang="en-US" sz="2000" dirty="0">
                <a:latin typeface="Abadi MT Condensed Light" panose="020B0306030101010103" pitchFamily="34" charset="77"/>
              </a:rPr>
              <a:t>It appears the above query execution returns no results</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40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a:extLst>
              <a:ext uri="{FF2B5EF4-FFF2-40B4-BE49-F238E27FC236}">
                <a16:creationId xmlns:a16="http://schemas.microsoft.com/office/drawing/2014/main" id="{B9AC4FA3-BDD3-7C91-07E1-8010E1CEB64D}"/>
              </a:ext>
            </a:extLst>
          </p:cNvPr>
          <p:cNvPicPr>
            <a:picLocks noChangeAspect="1"/>
          </p:cNvPicPr>
          <p:nvPr/>
        </p:nvPicPr>
        <p:blipFill>
          <a:blip r:embed="rId3"/>
          <a:srcRect l="787" t="7402"/>
          <a:stretch>
            <a:fillRect/>
          </a:stretch>
        </p:blipFill>
        <p:spPr>
          <a:xfrm>
            <a:off x="681355" y="1680845"/>
            <a:ext cx="6480175" cy="3757295"/>
          </a:xfrm>
          <a:prstGeom prst="rect">
            <a:avLst/>
          </a:prstGeom>
        </p:spPr>
      </p:pic>
      <p:sp>
        <p:nvSpPr>
          <p:cNvPr id="6" name="TextBox 5">
            <a:extLst>
              <a:ext uri="{FF2B5EF4-FFF2-40B4-BE49-F238E27FC236}">
                <a16:creationId xmlns:a16="http://schemas.microsoft.com/office/drawing/2014/main" id="{3222E1D4-994F-07D6-7F57-ED2EC95A48E7}"/>
              </a:ext>
            </a:extLst>
          </p:cNvPr>
          <p:cNvSpPr txBox="1"/>
          <p:nvPr/>
        </p:nvSpPr>
        <p:spPr>
          <a:xfrm>
            <a:off x="7893934" y="1997839"/>
            <a:ext cx="3032567"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effectLst/>
                <a:latin typeface="Abadi MT Condensed Light" panose="020B0306030101010103" pitchFamily="34" charset="77"/>
              </a:rPr>
              <a:t>The yellow markers on the map indicate the locations of SpaceX launch sites across the United States. </a:t>
            </a:r>
          </a:p>
          <a:p>
            <a:pPr marL="342900" indent="-342900">
              <a:buFont typeface="Arial" panose="020B0604020202020204" pitchFamily="34" charset="0"/>
              <a:buChar char="•"/>
            </a:pPr>
            <a:r>
              <a:rPr lang="en-US" sz="2000" dirty="0">
                <a:effectLst/>
                <a:latin typeface="Abadi MT Condensed Light" panose="020B0306030101010103" pitchFamily="34" charset="77"/>
              </a:rPr>
              <a:t>These launch sites have been strategically positioned near coastal areas for optimal operational advantages.</a:t>
            </a:r>
            <a:endParaRPr lang="en-US" sz="2000" dirty="0">
              <a:latin typeface="Abadi MT Condensed Light" panose="020B0306030101010103" pitchFamily="34" charset="77"/>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Launch Markers</a:t>
            </a:r>
          </a:p>
        </p:txBody>
      </p:sp>
      <p:sp>
        <p:nvSpPr>
          <p:cNvPr id="2" name="object 4">
            <a:extLst>
              <a:ext uri="{FF2B5EF4-FFF2-40B4-BE49-F238E27FC236}">
                <a16:creationId xmlns:a16="http://schemas.microsoft.com/office/drawing/2014/main" id="{F0603A59-F8AE-1883-C28B-807383D75B09}"/>
              </a:ext>
            </a:extLst>
          </p:cNvPr>
          <p:cNvSpPr/>
          <p:nvPr/>
        </p:nvSpPr>
        <p:spPr>
          <a:xfrm>
            <a:off x="1153302" y="1766642"/>
            <a:ext cx="6115600" cy="3951251"/>
          </a:xfrm>
          <a:prstGeom prst="rect">
            <a:avLst/>
          </a:prstGeom>
          <a:blipFill>
            <a:blip r:embed="rId3" cstate="print"/>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7D78D866-1445-3F34-BE99-2A8378F6E662}"/>
              </a:ext>
            </a:extLst>
          </p:cNvPr>
          <p:cNvSpPr txBox="1"/>
          <p:nvPr/>
        </p:nvSpPr>
        <p:spPr>
          <a:xfrm>
            <a:off x="7836060" y="2083443"/>
            <a:ext cx="3621911"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effectLst/>
                <a:latin typeface="Abadi MT Condensed Light" panose="020B0306030101010103" pitchFamily="34" charset="77"/>
              </a:rPr>
              <a:t>The clusters on the Folium map can be interacted with by clicking on them. </a:t>
            </a:r>
          </a:p>
          <a:p>
            <a:pPr marL="342900" indent="-342900">
              <a:buFont typeface="Arial" panose="020B0604020202020204" pitchFamily="34" charset="0"/>
              <a:buChar char="•"/>
            </a:pPr>
            <a:r>
              <a:rPr lang="en-US" sz="2000" dirty="0">
                <a:effectLst/>
                <a:latin typeface="Abadi MT Condensed Light" panose="020B0306030101010103" pitchFamily="34" charset="77"/>
              </a:rPr>
              <a:t>Clicking on a cluster reveals individual markers representing successful landings (green icon) and failed landings (red icon). </a:t>
            </a:r>
          </a:p>
          <a:p>
            <a:pPr marL="342900" indent="-342900">
              <a:buFont typeface="Arial" panose="020B0604020202020204" pitchFamily="34" charset="0"/>
              <a:buChar char="•"/>
            </a:pPr>
            <a:r>
              <a:rPr lang="en-US" sz="2000" dirty="0">
                <a:effectLst/>
                <a:latin typeface="Abadi MT Condensed Light" panose="020B0306030101010103" pitchFamily="34" charset="77"/>
              </a:rPr>
              <a:t>In the provided example, VAFB SLC-4E is highlighted, displaying 4 successful landings and 6 failed landings.</a:t>
            </a:r>
            <a:endParaRPr lang="en-US" sz="2000" dirty="0">
              <a:latin typeface="Abadi MT Condensed Light" panose="020B0306030101010103" pitchFamily="34" charset="77"/>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4000" dirty="0">
                <a:solidFill>
                  <a:srgbClr val="0B49CB"/>
                </a:solidFill>
                <a:latin typeface="Microsoft JhengHei" panose="020B0604030504040204" charset="-120"/>
                <a:ea typeface="Microsoft JhengHei" panose="020B0604030504040204" charset="-120"/>
              </a:rPr>
              <a:t>Key Launch Site Proximities</a:t>
            </a:r>
          </a:p>
        </p:txBody>
      </p:sp>
      <p:pic>
        <p:nvPicPr>
          <p:cNvPr id="2" name="Content Placeholder 1">
            <a:extLst>
              <a:ext uri="{FF2B5EF4-FFF2-40B4-BE49-F238E27FC236}">
                <a16:creationId xmlns:a16="http://schemas.microsoft.com/office/drawing/2014/main" id="{2293C0A5-EA63-A88D-FC2E-2F4364391047}"/>
              </a:ext>
            </a:extLst>
          </p:cNvPr>
          <p:cNvPicPr>
            <a:picLocks noChangeAspect="1"/>
          </p:cNvPicPr>
          <p:nvPr/>
        </p:nvPicPr>
        <p:blipFill>
          <a:blip r:embed="rId3"/>
          <a:stretch>
            <a:fillRect/>
          </a:stretch>
        </p:blipFill>
        <p:spPr>
          <a:xfrm>
            <a:off x="770255" y="1610360"/>
            <a:ext cx="6214745" cy="4122420"/>
          </a:xfrm>
          <a:prstGeom prst="rect">
            <a:avLst/>
          </a:prstGeom>
        </p:spPr>
      </p:pic>
      <p:sp>
        <p:nvSpPr>
          <p:cNvPr id="4" name="TextBox 3">
            <a:extLst>
              <a:ext uri="{FF2B5EF4-FFF2-40B4-BE49-F238E27FC236}">
                <a16:creationId xmlns:a16="http://schemas.microsoft.com/office/drawing/2014/main" id="{5FACE969-C3D0-914A-2B30-61565B20F586}"/>
              </a:ext>
            </a:extLst>
          </p:cNvPr>
          <p:cNvSpPr txBox="1"/>
          <p:nvPr/>
        </p:nvSpPr>
        <p:spPr>
          <a:xfrm>
            <a:off x="7257325" y="1547911"/>
            <a:ext cx="3900669" cy="4247317"/>
          </a:xfrm>
          <a:prstGeom prst="rect">
            <a:avLst/>
          </a:prstGeom>
          <a:noFill/>
        </p:spPr>
        <p:txBody>
          <a:bodyPr wrap="square" rtlCol="0">
            <a:spAutoFit/>
          </a:bodyPr>
          <a:lstStyle/>
          <a:p>
            <a:pPr marL="285750" indent="-285750">
              <a:buFont typeface="Arial" panose="020B0604020202020204" pitchFamily="34" charset="0"/>
              <a:buChar char="•"/>
            </a:pPr>
            <a:r>
              <a:rPr lang="en-US" dirty="0">
                <a:effectLst/>
                <a:latin typeface="Abadi MT Condensed Light" panose="020B0306030101010103" pitchFamily="34" charset="77"/>
              </a:rPr>
              <a:t>From the map, launch sites are strategically situated in close proximity to railways, enabling efficient transportation of large components and supplies. </a:t>
            </a:r>
          </a:p>
          <a:p>
            <a:pPr marL="285750" indent="-285750">
              <a:buFont typeface="Arial" panose="020B0604020202020204" pitchFamily="34" charset="0"/>
              <a:buChar char="•"/>
            </a:pPr>
            <a:r>
              <a:rPr lang="en-US" dirty="0">
                <a:effectLst/>
                <a:latin typeface="Abadi MT Condensed Light" panose="020B0306030101010103" pitchFamily="34" charset="77"/>
              </a:rPr>
              <a:t>Additionally, the launch sites are conveniently located near highways </a:t>
            </a:r>
          </a:p>
          <a:p>
            <a:pPr marL="285750" indent="-285750">
              <a:buFont typeface="Arial" panose="020B0604020202020204" pitchFamily="34" charset="0"/>
              <a:buChar char="•"/>
            </a:pPr>
            <a:r>
              <a:rPr lang="en-US" dirty="0">
                <a:effectLst/>
                <a:latin typeface="Abadi MT Condensed Light" panose="020B0306030101010103" pitchFamily="34" charset="77"/>
              </a:rPr>
              <a:t>Another notable observation is that the launch sites are positioned near coastal regions, ensuring that launch failures can safely land in the sea instead of densely populated areas. </a:t>
            </a:r>
          </a:p>
          <a:p>
            <a:pPr marL="285750" indent="-285750">
              <a:buFont typeface="Arial" panose="020B0604020202020204" pitchFamily="34" charset="0"/>
              <a:buChar char="•"/>
            </a:pPr>
            <a:r>
              <a:rPr lang="en-US" dirty="0">
                <a:effectLst/>
                <a:latin typeface="Abadi MT Condensed Light" panose="020B0306030101010103" pitchFamily="34" charset="77"/>
              </a:rPr>
              <a:t>This careful selection of launch site locations helps minimize the risk of rockets falling on highly populated areas while maximizing operational efficiency.</a:t>
            </a:r>
            <a:endParaRPr lang="en-US" dirty="0">
              <a:latin typeface="Abadi MT Condensed Light" panose="020B0306030101010103" pitchFamily="34" charset="77"/>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4000" dirty="0">
                <a:solidFill>
                  <a:srgbClr val="0B49CB"/>
                </a:solidFill>
                <a:latin typeface="Microsoft JhengHei" panose="020B0604030504040204" charset="-120"/>
                <a:ea typeface="Microsoft JhengHei" panose="020B0604030504040204" charset="-120"/>
              </a:rPr>
              <a:t>Total </a:t>
            </a:r>
            <a:r>
              <a:rPr lang="en-US" sz="4000" dirty="0">
                <a:solidFill>
                  <a:srgbClr val="0B49CB"/>
                </a:solidFill>
                <a:latin typeface="Microsoft JhengHei" panose="020B0604030504040204" charset="-120"/>
                <a:ea typeface="Microsoft JhengHei" panose="020B0604030504040204" charset="-120"/>
              </a:rPr>
              <a:t>Success</a:t>
            </a:r>
            <a:r>
              <a:rPr lang="en-ZA" altLang="en-US" sz="4000" dirty="0" err="1">
                <a:solidFill>
                  <a:srgbClr val="0B49CB"/>
                </a:solidFill>
                <a:latin typeface="Microsoft JhengHei" panose="020B0604030504040204" charset="-120"/>
                <a:ea typeface="Microsoft JhengHei" panose="020B0604030504040204" charset="-120"/>
              </a:rPr>
              <a:t>ful</a:t>
            </a:r>
            <a:r>
              <a:rPr lang="en-US" sz="4000" dirty="0">
                <a:solidFill>
                  <a:srgbClr val="0B49CB"/>
                </a:solidFill>
                <a:latin typeface="Microsoft JhengHei" panose="020B0604030504040204" charset="-120"/>
                <a:ea typeface="Microsoft JhengHei" panose="020B0604030504040204" charset="-120"/>
              </a:rPr>
              <a:t> Launches </a:t>
            </a:r>
            <a:r>
              <a:rPr lang="en-ZA" sz="4000" dirty="0">
                <a:solidFill>
                  <a:srgbClr val="0B49CB"/>
                </a:solidFill>
                <a:latin typeface="Microsoft JhengHei" panose="020B0604030504040204" charset="-120"/>
                <a:ea typeface="Microsoft JhengHei" panose="020B0604030504040204" charset="-120"/>
              </a:rPr>
              <a:t>By</a:t>
            </a:r>
            <a:r>
              <a:rPr lang="en-US" sz="4000" dirty="0">
                <a:solidFill>
                  <a:srgbClr val="0B49CB"/>
                </a:solidFill>
                <a:latin typeface="Microsoft JhengHei" panose="020B0604030504040204" charset="-120"/>
                <a:ea typeface="Microsoft JhengHei" panose="020B0604030504040204" charset="-120"/>
              </a:rPr>
              <a:t> </a:t>
            </a:r>
            <a:r>
              <a:rPr lang="en-ZA" altLang="en-US" sz="4000" dirty="0">
                <a:solidFill>
                  <a:srgbClr val="0B49CB"/>
                </a:solidFill>
                <a:latin typeface="Microsoft JhengHei" panose="020B0604030504040204" charset="-120"/>
                <a:ea typeface="Microsoft JhengHei" panose="020B0604030504040204" charset="-120"/>
              </a:rPr>
              <a:t>S</a:t>
            </a:r>
            <a:r>
              <a:rPr lang="en-US" sz="4000" dirty="0" err="1">
                <a:solidFill>
                  <a:srgbClr val="0B49CB"/>
                </a:solidFill>
                <a:latin typeface="Microsoft JhengHei" panose="020B0604030504040204" charset="-120"/>
                <a:ea typeface="Microsoft JhengHei" panose="020B0604030504040204" charset="-120"/>
              </a:rPr>
              <a:t>ite</a:t>
            </a:r>
            <a:endParaRPr lang="en-US" sz="4000" dirty="0">
              <a:solidFill>
                <a:srgbClr val="0B49CB"/>
              </a:solidFill>
              <a:latin typeface="Microsoft JhengHei" panose="020B0604030504040204" charset="-120"/>
              <a:ea typeface="Microsoft JhengHei" panose="020B0604030504040204" charset="-120"/>
            </a:endParaRPr>
          </a:p>
        </p:txBody>
      </p:sp>
      <p:pic>
        <p:nvPicPr>
          <p:cNvPr id="2" name="Content Placeholder 6">
            <a:extLst>
              <a:ext uri="{FF2B5EF4-FFF2-40B4-BE49-F238E27FC236}">
                <a16:creationId xmlns:a16="http://schemas.microsoft.com/office/drawing/2014/main" id="{B2A5434D-9C82-6CC7-702A-9435765C6299}"/>
              </a:ext>
            </a:extLst>
          </p:cNvPr>
          <p:cNvPicPr>
            <a:picLocks noChangeAspect="1"/>
          </p:cNvPicPr>
          <p:nvPr/>
        </p:nvPicPr>
        <p:blipFill>
          <a:blip r:embed="rId3"/>
          <a:stretch>
            <a:fillRect/>
          </a:stretch>
        </p:blipFill>
        <p:spPr>
          <a:xfrm>
            <a:off x="1026190" y="1497528"/>
            <a:ext cx="9425034" cy="3120772"/>
          </a:xfrm>
          <a:prstGeom prst="rect">
            <a:avLst/>
          </a:prstGeom>
        </p:spPr>
      </p:pic>
      <p:sp>
        <p:nvSpPr>
          <p:cNvPr id="4" name="TextBox 3">
            <a:extLst>
              <a:ext uri="{FF2B5EF4-FFF2-40B4-BE49-F238E27FC236}">
                <a16:creationId xmlns:a16="http://schemas.microsoft.com/office/drawing/2014/main" id="{FBA1D49F-C06E-E157-43E1-EEE76A4FD7FC}"/>
              </a:ext>
            </a:extLst>
          </p:cNvPr>
          <p:cNvSpPr txBox="1"/>
          <p:nvPr/>
        </p:nvSpPr>
        <p:spPr>
          <a:xfrm>
            <a:off x="1026190" y="5028129"/>
            <a:ext cx="9576219" cy="1323439"/>
          </a:xfrm>
          <a:prstGeom prst="rect">
            <a:avLst/>
          </a:prstGeom>
          <a:noFill/>
        </p:spPr>
        <p:txBody>
          <a:bodyPr wrap="square" rtlCol="0">
            <a:spAutoFit/>
          </a:bodyPr>
          <a:lstStyle/>
          <a:p>
            <a:r>
              <a:rPr lang="en-US" sz="2000" dirty="0">
                <a:effectLst/>
                <a:latin typeface="Abadi MT Condensed Light" panose="020B0306030101010103" pitchFamily="34" charset="77"/>
              </a:rPr>
              <a:t>The distribution chart showcases the number of successful landings across different launch sites. CCAFS LC-40 and KSC have an equal number of successful landings. VAFB has the smallest share of successful landings. This could be attributed to a smaller sample size and the increased difficulty of launching from the west coast. </a:t>
            </a:r>
            <a:endParaRPr lang="en-US" sz="2000" dirty="0">
              <a:latin typeface="Abadi MT Condensed Light" panose="020B0306030101010103" pitchFamily="34" charset="77"/>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09166" y="1465147"/>
            <a:ext cx="9666863" cy="456042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lnSpc>
                <a:spcPct val="150000"/>
              </a:lnSpc>
            </a:pPr>
            <a:r>
              <a:rPr lang="en-US" sz="2000" dirty="0">
                <a:solidFill>
                  <a:schemeClr val="tx1"/>
                </a:solidFill>
                <a:effectLst/>
                <a:latin typeface="Abadi MT Condensed Light" panose="020B0306030101010103" pitchFamily="34" charset="77"/>
              </a:rPr>
              <a:t>The primary objective of this capstone project is to accurately predict the successful landing of the Falcon 9 first stage. SpaceX takes pride in their ability to reuse the first stage of their rocket launches, which significantly reduces costs. They advertise on their website that their rocket launches cost only $62 million, while other providers charge upwards of $165 million. The reusability of the first stage plays a crucial role in achieving these substantial savings. By determining whether the first stage will land successfully, we can accurately estimate the cost of a launch. This information becomes particularly relevant if an alternate company intends to compete with SpaceX for a rocket launch.</a:t>
            </a:r>
          </a:p>
          <a:p>
            <a:pPr algn="l">
              <a:lnSpc>
                <a:spcPct val="150000"/>
              </a:lnSpc>
            </a:pPr>
            <a:r>
              <a:rPr lang="en-US" sz="2000" dirty="0">
                <a:solidFill>
                  <a:schemeClr val="tx1"/>
                </a:solidFill>
                <a:effectLst/>
                <a:latin typeface="Abadi MT Condensed Light" panose="020B0306030101010103" pitchFamily="34" charset="77"/>
              </a:rPr>
              <a:t>With this context in mind, our main research question revolves around predicting the outcome of the first stage landing for a given set of features pertaining to a Falcon 9 rocket launch. Our aim is to provide insights and predictions that can aid in decision-making processes, ultimately allowing companies to make informed bids when competing against SpaceX.</a:t>
            </a:r>
          </a:p>
          <a:p>
            <a:pPr marL="0" indent="0">
              <a:buNone/>
            </a:pPr>
            <a:endParaRPr lang="en-US" sz="2200" dirty="0">
              <a:solidFill>
                <a:schemeClr val="accent3">
                  <a:lumMod val="25000"/>
                </a:schemeClr>
              </a:solidFill>
              <a:latin typeface="Abadi MT Condensed Light" panose="020B0306030101010103" pitchFamily="34" charset="77"/>
            </a:endParaRPr>
          </a:p>
          <a:p>
            <a:pPr marL="0" indent="0">
              <a:buNone/>
            </a:pPr>
            <a:endParaRPr lang="en-US" sz="2000" dirty="0">
              <a:solidFill>
                <a:schemeClr val="accent3">
                  <a:lumMod val="25000"/>
                </a:schemeClr>
              </a:solidFill>
              <a:latin typeface="Abadi" panose="020B0604020104020204" pitchFamily="34" charset="0"/>
            </a:endParaRPr>
          </a:p>
          <a:p>
            <a:pPr marL="0" indent="0" algn="l">
              <a:buNone/>
            </a:pPr>
            <a:endParaRPr lang="en-US" sz="2000" dirty="0">
              <a:solidFill>
                <a:srgbClr val="374151"/>
              </a:solidFill>
              <a:effectLst/>
              <a:latin typeface="Abadi MT Condensed Light" panose="020B0306030101010103" pitchFamily="34" charset="77"/>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lgn="ctr">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4000" dirty="0">
                <a:solidFill>
                  <a:srgbClr val="0B49CB"/>
                </a:solidFill>
                <a:latin typeface="Microsoft JhengHei" panose="020B0604030504040204" charset="-120"/>
                <a:ea typeface="Microsoft JhengHei" panose="020B0604030504040204" charset="-120"/>
              </a:rPr>
              <a:t>Highest Success Ratio </a:t>
            </a:r>
            <a:r>
              <a:rPr lang="en-US" sz="4000" dirty="0">
                <a:solidFill>
                  <a:srgbClr val="0B49CB"/>
                </a:solidFill>
                <a:latin typeface="Microsoft JhengHei" panose="020B0604030504040204" charset="-120"/>
                <a:ea typeface="Microsoft JhengHei" panose="020B0604030504040204" charset="-120"/>
              </a:rPr>
              <a:t>Launch </a:t>
            </a:r>
            <a:r>
              <a:rPr lang="en-ZA" altLang="en-US" sz="4000" dirty="0">
                <a:solidFill>
                  <a:srgbClr val="0B49CB"/>
                </a:solidFill>
                <a:latin typeface="Microsoft JhengHei" panose="020B0604030504040204" charset="-120"/>
                <a:ea typeface="Microsoft JhengHei" panose="020B0604030504040204" charset="-120"/>
              </a:rPr>
              <a:t>S</a:t>
            </a:r>
            <a:r>
              <a:rPr lang="en-US" sz="4000" dirty="0" err="1">
                <a:solidFill>
                  <a:srgbClr val="0B49CB"/>
                </a:solidFill>
                <a:latin typeface="Microsoft JhengHei" panose="020B0604030504040204" charset="-120"/>
                <a:ea typeface="Microsoft JhengHei" panose="020B0604030504040204" charset="-120"/>
              </a:rPr>
              <a:t>ite</a:t>
            </a:r>
            <a:r>
              <a:rPr lang="en-ZA" altLang="en-US" sz="4000" dirty="0">
                <a:solidFill>
                  <a:srgbClr val="0B49CB"/>
                </a:solidFill>
                <a:latin typeface="Microsoft JhengHei" panose="020B0604030504040204" charset="-120"/>
                <a:ea typeface="Microsoft JhengHei" panose="020B0604030504040204" charset="-120"/>
              </a:rPr>
              <a:t> </a:t>
            </a:r>
          </a:p>
        </p:txBody>
      </p:sp>
      <p:pic>
        <p:nvPicPr>
          <p:cNvPr id="2" name="Content Placeholder 6">
            <a:extLst>
              <a:ext uri="{FF2B5EF4-FFF2-40B4-BE49-F238E27FC236}">
                <a16:creationId xmlns:a16="http://schemas.microsoft.com/office/drawing/2014/main" id="{2A15F842-A704-88AB-912A-3FC88BA3E43D}"/>
              </a:ext>
            </a:extLst>
          </p:cNvPr>
          <p:cNvPicPr>
            <a:picLocks noChangeAspect="1"/>
          </p:cNvPicPr>
          <p:nvPr/>
        </p:nvPicPr>
        <p:blipFill>
          <a:blip r:embed="rId3"/>
          <a:stretch>
            <a:fillRect/>
          </a:stretch>
        </p:blipFill>
        <p:spPr>
          <a:xfrm>
            <a:off x="702701" y="1635672"/>
            <a:ext cx="10582910" cy="3417570"/>
          </a:xfrm>
          <a:prstGeom prst="rect">
            <a:avLst/>
          </a:prstGeom>
        </p:spPr>
      </p:pic>
      <p:sp>
        <p:nvSpPr>
          <p:cNvPr id="4" name="TextBox 3">
            <a:extLst>
              <a:ext uri="{FF2B5EF4-FFF2-40B4-BE49-F238E27FC236}">
                <a16:creationId xmlns:a16="http://schemas.microsoft.com/office/drawing/2014/main" id="{0BB8139A-2732-F703-0BA0-7CEE418D4E03}"/>
              </a:ext>
            </a:extLst>
          </p:cNvPr>
          <p:cNvSpPr txBox="1"/>
          <p:nvPr/>
        </p:nvSpPr>
        <p:spPr>
          <a:xfrm>
            <a:off x="1574157" y="5683170"/>
            <a:ext cx="8345347" cy="400110"/>
          </a:xfrm>
          <a:prstGeom prst="rect">
            <a:avLst/>
          </a:prstGeom>
          <a:noFill/>
        </p:spPr>
        <p:txBody>
          <a:bodyPr wrap="square" rtlCol="0">
            <a:spAutoFit/>
          </a:bodyPr>
          <a:lstStyle/>
          <a:p>
            <a:r>
              <a:rPr lang="en-US" sz="2000" spc="-5" dirty="0">
                <a:solidFill>
                  <a:srgbClr val="404040"/>
                </a:solidFill>
                <a:latin typeface="Abadi MT Condensed Light" panose="020B0306030101010103" pitchFamily="34" charset="77"/>
                <a:cs typeface="Carlito"/>
              </a:rPr>
              <a:t>KSC LC-39A has </a:t>
            </a:r>
            <a:r>
              <a:rPr lang="en-US" sz="2000" dirty="0">
                <a:solidFill>
                  <a:srgbClr val="404040"/>
                </a:solidFill>
                <a:latin typeface="Abadi MT Condensed Light" panose="020B0306030101010103" pitchFamily="34" charset="77"/>
                <a:cs typeface="Carlito"/>
              </a:rPr>
              <a:t>the </a:t>
            </a:r>
            <a:r>
              <a:rPr lang="en-US" sz="2000" spc="-10" dirty="0">
                <a:solidFill>
                  <a:srgbClr val="404040"/>
                </a:solidFill>
                <a:latin typeface="Abadi MT Condensed Light" panose="020B0306030101010103" pitchFamily="34" charset="77"/>
                <a:cs typeface="Carlito"/>
              </a:rPr>
              <a:t>highest </a:t>
            </a:r>
            <a:r>
              <a:rPr lang="en-US" sz="2000" dirty="0">
                <a:solidFill>
                  <a:srgbClr val="404040"/>
                </a:solidFill>
                <a:latin typeface="Abadi MT Condensed Light" panose="020B0306030101010103" pitchFamily="34" charset="77"/>
                <a:cs typeface="Carlito"/>
              </a:rPr>
              <a:t>success </a:t>
            </a:r>
            <a:r>
              <a:rPr lang="en-US" sz="2000" spc="-40" dirty="0">
                <a:solidFill>
                  <a:srgbClr val="404040"/>
                </a:solidFill>
                <a:latin typeface="Abadi MT Condensed Light" panose="020B0306030101010103" pitchFamily="34" charset="77"/>
                <a:cs typeface="Carlito"/>
              </a:rPr>
              <a:t>rate </a:t>
            </a:r>
            <a:r>
              <a:rPr lang="en-US" sz="2000" spc="-5" dirty="0">
                <a:solidFill>
                  <a:srgbClr val="404040"/>
                </a:solidFill>
                <a:latin typeface="Abadi MT Condensed Light" panose="020B0306030101010103" pitchFamily="34" charset="77"/>
                <a:cs typeface="Carlito"/>
              </a:rPr>
              <a:t>with </a:t>
            </a:r>
            <a:r>
              <a:rPr lang="en-US" sz="2000" dirty="0">
                <a:solidFill>
                  <a:srgbClr val="404040"/>
                </a:solidFill>
                <a:latin typeface="Abadi MT Condensed Light" panose="020B0306030101010103" pitchFamily="34" charset="77"/>
                <a:cs typeface="Carlito"/>
              </a:rPr>
              <a:t>10 </a:t>
            </a:r>
            <a:r>
              <a:rPr lang="en-US" sz="2000" spc="-5" dirty="0">
                <a:solidFill>
                  <a:srgbClr val="404040"/>
                </a:solidFill>
                <a:latin typeface="Abadi MT Condensed Light" panose="020B0306030101010103" pitchFamily="34" charset="77"/>
                <a:cs typeface="Carlito"/>
              </a:rPr>
              <a:t>successful </a:t>
            </a:r>
            <a:r>
              <a:rPr lang="en-US" sz="2000" dirty="0">
                <a:solidFill>
                  <a:srgbClr val="404040"/>
                </a:solidFill>
                <a:latin typeface="Abadi MT Condensed Light" panose="020B0306030101010103" pitchFamily="34" charset="77"/>
                <a:cs typeface="Carlito"/>
              </a:rPr>
              <a:t>landings and 3 </a:t>
            </a:r>
            <a:r>
              <a:rPr lang="en-US" sz="2000" spc="-20" dirty="0">
                <a:solidFill>
                  <a:srgbClr val="404040"/>
                </a:solidFill>
                <a:latin typeface="Abadi MT Condensed Light" panose="020B0306030101010103" pitchFamily="34" charset="77"/>
                <a:cs typeface="Carlito"/>
              </a:rPr>
              <a:t>failed</a:t>
            </a:r>
            <a:r>
              <a:rPr lang="en-US" sz="2000" spc="-105" dirty="0">
                <a:solidFill>
                  <a:srgbClr val="404040"/>
                </a:solidFill>
                <a:latin typeface="Abadi MT Condensed Light" panose="020B0306030101010103" pitchFamily="34" charset="77"/>
                <a:cs typeface="Carlito"/>
              </a:rPr>
              <a:t> </a:t>
            </a:r>
            <a:r>
              <a:rPr lang="en-US" sz="2000" dirty="0">
                <a:solidFill>
                  <a:srgbClr val="404040"/>
                </a:solidFill>
                <a:latin typeface="Abadi MT Condensed Light" panose="020B0306030101010103" pitchFamily="34" charset="77"/>
                <a:cs typeface="Carlito"/>
              </a:rPr>
              <a:t>landings</a:t>
            </a:r>
            <a:endParaRPr lang="en-US" sz="2000" dirty="0">
              <a:latin typeface="Abadi MT Condensed Light" panose="020B0306030101010103" pitchFamily="34" charset="77"/>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4000" dirty="0">
                <a:solidFill>
                  <a:srgbClr val="0B49CB"/>
                </a:solidFill>
                <a:latin typeface="Microsoft JhengHei" panose="020B0604030504040204" charset="-120"/>
                <a:ea typeface="Microsoft JhengHei" panose="020B0604030504040204" charset="-120"/>
              </a:rPr>
              <a:t>Payloads vs Launch Outcome</a:t>
            </a:r>
          </a:p>
        </p:txBody>
      </p:sp>
      <p:pic>
        <p:nvPicPr>
          <p:cNvPr id="2" name="Picture 1">
            <a:extLst>
              <a:ext uri="{FF2B5EF4-FFF2-40B4-BE49-F238E27FC236}">
                <a16:creationId xmlns:a16="http://schemas.microsoft.com/office/drawing/2014/main" id="{3D55B33B-29A6-88C6-6529-AC2CF4296585}"/>
              </a:ext>
            </a:extLst>
          </p:cNvPr>
          <p:cNvPicPr>
            <a:picLocks noChangeAspect="1"/>
          </p:cNvPicPr>
          <p:nvPr/>
        </p:nvPicPr>
        <p:blipFill>
          <a:blip r:embed="rId3"/>
          <a:stretch>
            <a:fillRect/>
          </a:stretch>
        </p:blipFill>
        <p:spPr>
          <a:xfrm>
            <a:off x="770011" y="3747167"/>
            <a:ext cx="6822440" cy="2382520"/>
          </a:xfrm>
          <a:prstGeom prst="rect">
            <a:avLst/>
          </a:prstGeom>
        </p:spPr>
      </p:pic>
      <p:pic>
        <p:nvPicPr>
          <p:cNvPr id="4" name="Picture 3">
            <a:extLst>
              <a:ext uri="{FF2B5EF4-FFF2-40B4-BE49-F238E27FC236}">
                <a16:creationId xmlns:a16="http://schemas.microsoft.com/office/drawing/2014/main" id="{800EE879-8EB7-613F-6ECF-83F1D3B8382A}"/>
              </a:ext>
            </a:extLst>
          </p:cNvPr>
          <p:cNvPicPr>
            <a:picLocks noChangeAspect="1"/>
          </p:cNvPicPr>
          <p:nvPr/>
        </p:nvPicPr>
        <p:blipFill>
          <a:blip r:embed="rId4"/>
          <a:stretch>
            <a:fillRect/>
          </a:stretch>
        </p:blipFill>
        <p:spPr>
          <a:xfrm>
            <a:off x="770011" y="1515142"/>
            <a:ext cx="6821805" cy="2232025"/>
          </a:xfrm>
          <a:prstGeom prst="rect">
            <a:avLst/>
          </a:prstGeom>
        </p:spPr>
      </p:pic>
      <p:sp>
        <p:nvSpPr>
          <p:cNvPr id="6" name="TextBox 5">
            <a:extLst>
              <a:ext uri="{FF2B5EF4-FFF2-40B4-BE49-F238E27FC236}">
                <a16:creationId xmlns:a16="http://schemas.microsoft.com/office/drawing/2014/main" id="{4F9D6A1E-9FAF-0607-89F5-B01B8330A88B}"/>
              </a:ext>
            </a:extLst>
          </p:cNvPr>
          <p:cNvSpPr txBox="1"/>
          <p:nvPr/>
        </p:nvSpPr>
        <p:spPr>
          <a:xfrm>
            <a:off x="7893935" y="2198048"/>
            <a:ext cx="3391676" cy="3416320"/>
          </a:xfrm>
          <a:prstGeom prst="rect">
            <a:avLst/>
          </a:prstGeom>
          <a:noFill/>
        </p:spPr>
        <p:txBody>
          <a:bodyPr wrap="square" rtlCol="0">
            <a:spAutoFit/>
          </a:bodyPr>
          <a:lstStyle/>
          <a:p>
            <a:pPr marL="285750" indent="-285750" algn="l">
              <a:buFont typeface="Arial" panose="020B0604020202020204" pitchFamily="34" charset="0"/>
              <a:buChar char="•"/>
            </a:pPr>
            <a:r>
              <a:rPr lang="en-US" dirty="0">
                <a:effectLst/>
                <a:latin typeface="Abadi MT Condensed Light" panose="020B0306030101010103" pitchFamily="34" charset="77"/>
              </a:rPr>
              <a:t>The launch success rate for payloads in the 0-2500 kg range is slightly lower than that of payloads in the 2500-5000 kg range. However, the difference between the two success rates is minimal.</a:t>
            </a:r>
          </a:p>
          <a:p>
            <a:pPr marL="285750" indent="-285750" algn="l">
              <a:buFont typeface="Arial" panose="020B0604020202020204" pitchFamily="34" charset="0"/>
              <a:buChar char="•"/>
            </a:pPr>
            <a:r>
              <a:rPr lang="en-US" dirty="0">
                <a:effectLst/>
                <a:latin typeface="Abadi MT Condensed Light" panose="020B0306030101010103" pitchFamily="34" charset="77"/>
              </a:rPr>
              <a:t>Interestingly, there is not a significant disparity between the success rates of these payload categories.</a:t>
            </a:r>
          </a:p>
          <a:p>
            <a:pPr marL="285750" indent="-285750" algn="l">
              <a:buFont typeface="Arial" panose="020B0604020202020204" pitchFamily="34" charset="0"/>
              <a:buChar char="•"/>
            </a:pPr>
            <a:r>
              <a:rPr lang="en-US" dirty="0">
                <a:effectLst/>
                <a:latin typeface="Abadi MT Condensed Light" panose="020B0306030101010103" pitchFamily="34" charset="77"/>
              </a:rPr>
              <a:t>Furthermore, it is notable that there is a specific booster version that exhibits the highest success rate.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2E053BD2-99A7-9B5F-40DF-8128502330F7}"/>
              </a:ext>
            </a:extLst>
          </p:cNvPr>
          <p:cNvPicPr>
            <a:picLocks noChangeAspect="1"/>
          </p:cNvPicPr>
          <p:nvPr/>
        </p:nvPicPr>
        <p:blipFill>
          <a:blip r:embed="rId3"/>
          <a:stretch>
            <a:fillRect/>
          </a:stretch>
        </p:blipFill>
        <p:spPr>
          <a:xfrm>
            <a:off x="710093" y="1406695"/>
            <a:ext cx="5007801" cy="3482105"/>
          </a:xfrm>
          <a:prstGeom prst="rect">
            <a:avLst/>
          </a:prstGeom>
        </p:spPr>
      </p:pic>
      <p:pic>
        <p:nvPicPr>
          <p:cNvPr id="3" name="Picture 2">
            <a:extLst>
              <a:ext uri="{FF2B5EF4-FFF2-40B4-BE49-F238E27FC236}">
                <a16:creationId xmlns:a16="http://schemas.microsoft.com/office/drawing/2014/main" id="{547ED714-08EC-7D38-8D40-5F7B43CD328A}"/>
              </a:ext>
            </a:extLst>
          </p:cNvPr>
          <p:cNvPicPr>
            <a:picLocks noChangeAspect="1"/>
          </p:cNvPicPr>
          <p:nvPr/>
        </p:nvPicPr>
        <p:blipFill>
          <a:blip r:embed="rId4"/>
          <a:stretch>
            <a:fillRect/>
          </a:stretch>
        </p:blipFill>
        <p:spPr>
          <a:xfrm>
            <a:off x="1242349" y="5048770"/>
            <a:ext cx="3517123" cy="1640609"/>
          </a:xfrm>
          <a:prstGeom prst="rect">
            <a:avLst/>
          </a:prstGeom>
        </p:spPr>
      </p:pic>
      <p:sp>
        <p:nvSpPr>
          <p:cNvPr id="6" name="TextBox 5">
            <a:extLst>
              <a:ext uri="{FF2B5EF4-FFF2-40B4-BE49-F238E27FC236}">
                <a16:creationId xmlns:a16="http://schemas.microsoft.com/office/drawing/2014/main" id="{8A31EAF3-0429-DB07-093F-60FF2FF75712}"/>
              </a:ext>
            </a:extLst>
          </p:cNvPr>
          <p:cNvSpPr txBox="1"/>
          <p:nvPr/>
        </p:nvSpPr>
        <p:spPr>
          <a:xfrm>
            <a:off x="6991109" y="1709976"/>
            <a:ext cx="3958542" cy="3970318"/>
          </a:xfrm>
          <a:prstGeom prst="rect">
            <a:avLst/>
          </a:prstGeom>
          <a:noFill/>
        </p:spPr>
        <p:txBody>
          <a:bodyPr wrap="square" rtlCol="0">
            <a:spAutoFit/>
          </a:bodyPr>
          <a:lstStyle/>
          <a:p>
            <a:pPr marL="285750" indent="-285750" algn="l">
              <a:buFont typeface="Arial" panose="020B0604020202020204" pitchFamily="34" charset="0"/>
              <a:buChar char="•"/>
            </a:pPr>
            <a:r>
              <a:rPr lang="en-US" dirty="0">
                <a:effectLst/>
                <a:latin typeface="Abadi MT Condensed Light" panose="020B0306030101010103" pitchFamily="34" charset="77"/>
              </a:rPr>
              <a:t>Across all models, the test set demonstrated a nearly identical accuracy level, achieving an accuracy rate of 83.33%.</a:t>
            </a:r>
          </a:p>
          <a:p>
            <a:pPr marL="285750" indent="-285750" algn="l">
              <a:buFont typeface="Arial" panose="020B0604020202020204" pitchFamily="34" charset="0"/>
              <a:buChar char="•"/>
            </a:pPr>
            <a:r>
              <a:rPr lang="en-US" dirty="0">
                <a:effectLst/>
                <a:latin typeface="Abadi MT Condensed Light" panose="020B0306030101010103" pitchFamily="34" charset="77"/>
              </a:rPr>
              <a:t>It is important to consider that the test size was relatively small, with a sample size of only 18.</a:t>
            </a:r>
          </a:p>
          <a:p>
            <a:pPr marL="285750" indent="-285750" algn="l">
              <a:buFont typeface="Arial" panose="020B0604020202020204" pitchFamily="34" charset="0"/>
              <a:buChar char="•"/>
            </a:pPr>
            <a:r>
              <a:rPr lang="en-US" dirty="0">
                <a:effectLst/>
                <a:latin typeface="Abadi MT Condensed Light" panose="020B0306030101010103" pitchFamily="34" charset="77"/>
              </a:rPr>
              <a:t>Such a limited sample size can lead to significant variance in accuracy results, as observed in the Decision Tree Classifier model during repeated runs.</a:t>
            </a:r>
          </a:p>
          <a:p>
            <a:pPr marL="285750" indent="-285750" algn="l">
              <a:buFont typeface="Arial" panose="020B0604020202020204" pitchFamily="34" charset="0"/>
              <a:buChar char="•"/>
            </a:pPr>
            <a:r>
              <a:rPr lang="en-US" dirty="0">
                <a:effectLst/>
                <a:latin typeface="Abadi MT Condensed Light" panose="020B0306030101010103" pitchFamily="34" charset="77"/>
              </a:rPr>
              <a:t>To determine the most suitable model, it is advisable to gather additional data, allowing for a more comprehensive analysis and evaluation.</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1685DCB7-B7FD-9B5B-BDAD-FD01CCA8E103}"/>
              </a:ext>
            </a:extLst>
          </p:cNvPr>
          <p:cNvPicPr>
            <a:picLocks noChangeAspect="1"/>
          </p:cNvPicPr>
          <p:nvPr/>
        </p:nvPicPr>
        <p:blipFill>
          <a:blip r:embed="rId3"/>
          <a:stretch>
            <a:fillRect/>
          </a:stretch>
        </p:blipFill>
        <p:spPr>
          <a:xfrm>
            <a:off x="772335" y="1608881"/>
            <a:ext cx="5409788" cy="4613074"/>
          </a:xfrm>
          <a:prstGeom prst="rect">
            <a:avLst/>
          </a:prstGeom>
        </p:spPr>
      </p:pic>
      <p:sp>
        <p:nvSpPr>
          <p:cNvPr id="3" name="TextBox 2">
            <a:extLst>
              <a:ext uri="{FF2B5EF4-FFF2-40B4-BE49-F238E27FC236}">
                <a16:creationId xmlns:a16="http://schemas.microsoft.com/office/drawing/2014/main" id="{C06FEF5F-4147-4D3F-01EB-217AA10189D9}"/>
              </a:ext>
            </a:extLst>
          </p:cNvPr>
          <p:cNvSpPr txBox="1"/>
          <p:nvPr/>
        </p:nvSpPr>
        <p:spPr>
          <a:xfrm>
            <a:off x="6741308" y="1608881"/>
            <a:ext cx="4544303" cy="4524315"/>
          </a:xfrm>
          <a:prstGeom prst="rect">
            <a:avLst/>
          </a:prstGeom>
          <a:noFill/>
        </p:spPr>
        <p:txBody>
          <a:bodyPr wrap="square" rtlCol="0">
            <a:spAutoFit/>
          </a:bodyPr>
          <a:lstStyle/>
          <a:p>
            <a:pPr marL="285750" indent="-285750" algn="l">
              <a:buFont typeface="Arial" panose="020B0604020202020204" pitchFamily="34" charset="0"/>
              <a:buChar char="•"/>
            </a:pPr>
            <a:r>
              <a:rPr lang="en-US" dirty="0">
                <a:effectLst/>
                <a:latin typeface="Abadi MT Condensed Light" panose="020B0306030101010103" pitchFamily="34" charset="77"/>
              </a:rPr>
              <a:t>As all models performed similarly on the test set, the confusion matrix remained consistent across all models.</a:t>
            </a:r>
          </a:p>
          <a:p>
            <a:pPr marL="285750" indent="-285750" algn="l">
              <a:buFont typeface="Arial" panose="020B0604020202020204" pitchFamily="34" charset="0"/>
              <a:buChar char="•"/>
            </a:pPr>
            <a:r>
              <a:rPr lang="en-US" dirty="0">
                <a:effectLst/>
                <a:latin typeface="Abadi MT Condensed Light" panose="020B0306030101010103" pitchFamily="34" charset="77"/>
              </a:rPr>
              <a:t>The models correctly predicted 12 successful landings when the true label indicated a successful landing.</a:t>
            </a:r>
          </a:p>
          <a:p>
            <a:pPr marL="285750" indent="-285750" algn="l">
              <a:buFont typeface="Arial" panose="020B0604020202020204" pitchFamily="34" charset="0"/>
              <a:buChar char="•"/>
            </a:pPr>
            <a:r>
              <a:rPr lang="en-US" dirty="0">
                <a:effectLst/>
                <a:latin typeface="Abadi MT Condensed Light" panose="020B0306030101010103" pitchFamily="34" charset="77"/>
              </a:rPr>
              <a:t>Similarly, the models accurately predicted 3 unsuccessful landings when the true label indicated an unsuccessful landing.</a:t>
            </a:r>
          </a:p>
          <a:p>
            <a:pPr marL="285750" indent="-285750" algn="l">
              <a:buFont typeface="Arial" panose="020B0604020202020204" pitchFamily="34" charset="0"/>
              <a:buChar char="•"/>
            </a:pPr>
            <a:r>
              <a:rPr lang="en-US" dirty="0">
                <a:effectLst/>
                <a:latin typeface="Abadi MT Condensed Light" panose="020B0306030101010103" pitchFamily="34" charset="77"/>
              </a:rPr>
              <a:t>However, it is important to note that the models also predicted 3 successful landings when the true label indicated unsuccessful landings, resulting in false positives.</a:t>
            </a:r>
          </a:p>
          <a:p>
            <a:pPr marL="285750" indent="-285750" algn="l">
              <a:buFont typeface="Arial" panose="020B0604020202020204" pitchFamily="34" charset="0"/>
              <a:buChar char="•"/>
            </a:pPr>
            <a:r>
              <a:rPr lang="en-US" dirty="0">
                <a:effectLst/>
                <a:latin typeface="Abadi MT Condensed Light" panose="020B0306030101010103" pitchFamily="34" charset="77"/>
              </a:rPr>
              <a:t>This suggests that the models tend to overpredict successful landings, potentially indicating a bias towards positive outcomes.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13007" y="1481154"/>
            <a:ext cx="10429607" cy="4745238"/>
          </a:xfrm>
          <a:prstGeom prst="rect">
            <a:avLst/>
          </a:prstGeom>
        </p:spPr>
        <p:txBody>
          <a:bodyPr>
            <a:noAutofit/>
          </a:bodyPr>
          <a:lstStyle/>
          <a:p>
            <a:pPr>
              <a:lnSpc>
                <a:spcPct val="100000"/>
              </a:lnSpc>
              <a:spcBef>
                <a:spcPts val="1400"/>
              </a:spcBef>
            </a:pPr>
            <a:r>
              <a:rPr lang="en-US" sz="2200" dirty="0">
                <a:effectLst/>
                <a:latin typeface="Abadi MT Condensed Light" panose="020B0306030101010103" pitchFamily="34" charset="77"/>
              </a:rPr>
              <a:t>The primary objective of the model was to predict the successful landing of Stage 1.</a:t>
            </a:r>
          </a:p>
          <a:p>
            <a:pPr algn="l"/>
            <a:r>
              <a:rPr lang="en-US" sz="2200" dirty="0">
                <a:effectLst/>
                <a:latin typeface="Abadi MT Condensed Light" panose="020B0306030101010103" pitchFamily="34" charset="77"/>
              </a:rPr>
              <a:t>To accomplish this, we utilized data from a public SpaceX API and conducted web scraping from the SpaceX Wikipedia page.</a:t>
            </a:r>
          </a:p>
          <a:p>
            <a:r>
              <a:rPr lang="en-US" sz="2200" dirty="0">
                <a:effectLst/>
                <a:latin typeface="Abadi MT Condensed Light" panose="020B0306030101010103" pitchFamily="34" charset="77"/>
              </a:rPr>
              <a:t>A positive correlation was identified between the number of flights and the success rate.</a:t>
            </a:r>
          </a:p>
          <a:p>
            <a:r>
              <a:rPr lang="en-US" sz="2200" dirty="0">
                <a:effectLst/>
                <a:latin typeface="Abadi MT Condensed Light" panose="020B0306030101010103" pitchFamily="34" charset="77"/>
              </a:rPr>
              <a:t>Lighter payloads tend to have a higher success rate compared to heavier payloads.</a:t>
            </a:r>
          </a:p>
          <a:p>
            <a:r>
              <a:rPr lang="en-US" sz="2200" dirty="0">
                <a:effectLst/>
                <a:latin typeface="Abadi MT Condensed Light" panose="020B0306030101010103" pitchFamily="34" charset="77"/>
              </a:rPr>
              <a:t>The launch sites are strategically positioned near highways and railways, facilitating efficient transportation of personnel and cargo. </a:t>
            </a:r>
          </a:p>
          <a:p>
            <a:r>
              <a:rPr lang="en-US" sz="2200" dirty="0">
                <a:effectLst/>
                <a:latin typeface="Abadi MT Condensed Light" panose="020B0306030101010103" pitchFamily="34" charset="77"/>
              </a:rPr>
              <a:t>The best performing machine learning model we created demonstrated an impressive accuracy rate of 83%.</a:t>
            </a:r>
          </a:p>
          <a:p>
            <a:r>
              <a:rPr lang="en-US" sz="2200" dirty="0">
                <a:effectLst/>
                <a:latin typeface="Abadi MT Condensed Light" panose="020B0306030101010103" pitchFamily="34" charset="77"/>
              </a:rPr>
              <a:t>In conclusion, our machine learning model equips Space Y with a powerful tool to navigate the competitive space industry successfully</a:t>
            </a:r>
            <a:r>
              <a:rPr lang="en-US" sz="2200" dirty="0">
                <a:latin typeface="Abadi MT Condensed Light" panose="020B0306030101010103" pitchFamily="34" charset="77"/>
              </a:rPr>
              <a:t>. </a:t>
            </a:r>
            <a:r>
              <a:rPr lang="en-US" sz="2200" dirty="0">
                <a:effectLst/>
                <a:latin typeface="Abadi MT Condensed Light" panose="020B0306030101010103" pitchFamily="34" charset="77"/>
              </a:rPr>
              <a:t>Through ongoing data collection and model refinement, we can continuously enhance our predictive capabilities and drive further success for Space Y in their mission to revolutionize space exploration.</a:t>
            </a:r>
            <a:endParaRPr lang="en-US" sz="2200" dirty="0">
              <a:latin typeface="Abadi MT Condensed Light" panose="020B0306030101010103" pitchFamily="34" charset="77"/>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12700">
              <a:lnSpc>
                <a:spcPct val="100000"/>
              </a:lnSpc>
              <a:spcBef>
                <a:spcPts val="1295"/>
              </a:spcBef>
            </a:pPr>
            <a:r>
              <a:rPr lang="en-US" sz="2400" dirty="0">
                <a:solidFill>
                  <a:srgbClr val="404040"/>
                </a:solidFill>
                <a:uFill>
                  <a:solidFill>
                    <a:srgbClr val="404040"/>
                  </a:solidFill>
                </a:uFill>
                <a:latin typeface="Abadi MT Condensed Light" panose="020B0306030101010103" pitchFamily="34" charset="77"/>
                <a:cs typeface="Carlito"/>
              </a:rPr>
              <a:t>Special thanks to all instructors</a:t>
            </a:r>
          </a:p>
          <a:p>
            <a:pPr lvl="1"/>
            <a:r>
              <a:rPr lang="en-US" dirty="0" err="1">
                <a:solidFill>
                  <a:srgbClr val="24292F"/>
                </a:solidFill>
                <a:effectLst/>
                <a:latin typeface="Abadi MT Condensed Light" panose="020B0306030101010103" pitchFamily="34" charset="77"/>
              </a:rPr>
              <a:t>Rav</a:t>
            </a:r>
            <a:r>
              <a:rPr lang="en-US" dirty="0">
                <a:solidFill>
                  <a:srgbClr val="24292F"/>
                </a:solidFill>
                <a:effectLst/>
                <a:latin typeface="Abadi MT Condensed Light" panose="020B0306030101010103" pitchFamily="34" charset="77"/>
              </a:rPr>
              <a:t> Ahuja, Alex </a:t>
            </a:r>
            <a:r>
              <a:rPr lang="en-US" dirty="0" err="1">
                <a:solidFill>
                  <a:srgbClr val="24292F"/>
                </a:solidFill>
                <a:effectLst/>
                <a:latin typeface="Abadi MT Condensed Light" panose="020B0306030101010103" pitchFamily="34" charset="77"/>
              </a:rPr>
              <a:t>Aklson</a:t>
            </a:r>
            <a:r>
              <a:rPr lang="en-US" dirty="0">
                <a:solidFill>
                  <a:srgbClr val="24292F"/>
                </a:solidFill>
                <a:effectLst/>
                <a:latin typeface="Abadi MT Condensed Light" panose="020B0306030101010103" pitchFamily="34" charset="77"/>
              </a:rPr>
              <a:t>, </a:t>
            </a:r>
            <a:r>
              <a:rPr lang="en-US" dirty="0" err="1">
                <a:solidFill>
                  <a:srgbClr val="24292F"/>
                </a:solidFill>
                <a:effectLst/>
                <a:latin typeface="Abadi MT Condensed Light" panose="020B0306030101010103" pitchFamily="34" charset="77"/>
              </a:rPr>
              <a:t>Aije</a:t>
            </a:r>
            <a:r>
              <a:rPr lang="en-US" dirty="0">
                <a:solidFill>
                  <a:srgbClr val="24292F"/>
                </a:solidFill>
                <a:effectLst/>
                <a:latin typeface="Abadi MT Condensed Light" panose="020B0306030101010103" pitchFamily="34" charset="77"/>
              </a:rPr>
              <a:t> </a:t>
            </a:r>
            <a:r>
              <a:rPr lang="en-US" dirty="0" err="1">
                <a:solidFill>
                  <a:srgbClr val="24292F"/>
                </a:solidFill>
                <a:effectLst/>
                <a:latin typeface="Abadi MT Condensed Light" panose="020B0306030101010103" pitchFamily="34" charset="77"/>
              </a:rPr>
              <a:t>Egwaikhide</a:t>
            </a:r>
            <a:r>
              <a:rPr lang="en-US" dirty="0">
                <a:solidFill>
                  <a:srgbClr val="24292F"/>
                </a:solidFill>
                <a:effectLst/>
                <a:latin typeface="Abadi MT Condensed Light" panose="020B0306030101010103" pitchFamily="34" charset="77"/>
              </a:rPr>
              <a:t>, Svetlana Levitan, Romeo </a:t>
            </a:r>
            <a:r>
              <a:rPr lang="en-US" dirty="0" err="1">
                <a:solidFill>
                  <a:srgbClr val="24292F"/>
                </a:solidFill>
                <a:effectLst/>
                <a:latin typeface="Abadi MT Condensed Light" panose="020B0306030101010103" pitchFamily="34" charset="77"/>
              </a:rPr>
              <a:t>Kienzler</a:t>
            </a:r>
            <a:r>
              <a:rPr lang="en-US" dirty="0">
                <a:solidFill>
                  <a:srgbClr val="24292F"/>
                </a:solidFill>
                <a:effectLst/>
                <a:latin typeface="Abadi MT Condensed Light" panose="020B0306030101010103" pitchFamily="34" charset="77"/>
              </a:rPr>
              <a:t>, </a:t>
            </a:r>
            <a:r>
              <a:rPr lang="en-US" dirty="0" err="1">
                <a:solidFill>
                  <a:srgbClr val="24292F"/>
                </a:solidFill>
                <a:effectLst/>
                <a:latin typeface="Abadi MT Condensed Light" panose="020B0306030101010103" pitchFamily="34" charset="77"/>
              </a:rPr>
              <a:t>Polong</a:t>
            </a:r>
            <a:r>
              <a:rPr lang="en-US" dirty="0">
                <a:solidFill>
                  <a:srgbClr val="24292F"/>
                </a:solidFill>
                <a:effectLst/>
                <a:latin typeface="Abadi MT Condensed Light" panose="020B0306030101010103" pitchFamily="34" charset="77"/>
              </a:rPr>
              <a:t> Lin, Joseph </a:t>
            </a:r>
            <a:r>
              <a:rPr lang="en-US" dirty="0" err="1">
                <a:solidFill>
                  <a:srgbClr val="24292F"/>
                </a:solidFill>
                <a:effectLst/>
                <a:latin typeface="Abadi MT Condensed Light" panose="020B0306030101010103" pitchFamily="34" charset="77"/>
              </a:rPr>
              <a:t>Santarcangelo</a:t>
            </a:r>
            <a:r>
              <a:rPr lang="en-US" dirty="0">
                <a:solidFill>
                  <a:srgbClr val="24292F"/>
                </a:solidFill>
                <a:effectLst/>
                <a:latin typeface="Abadi MT Condensed Light" panose="020B0306030101010103" pitchFamily="34" charset="77"/>
              </a:rPr>
              <a:t>, Azim </a:t>
            </a:r>
            <a:r>
              <a:rPr lang="en-US" dirty="0" err="1">
                <a:solidFill>
                  <a:srgbClr val="24292F"/>
                </a:solidFill>
                <a:effectLst/>
                <a:latin typeface="Abadi MT Condensed Light" panose="020B0306030101010103" pitchFamily="34" charset="77"/>
              </a:rPr>
              <a:t>Hirjani</a:t>
            </a:r>
            <a:r>
              <a:rPr lang="en-US" dirty="0">
                <a:solidFill>
                  <a:srgbClr val="24292F"/>
                </a:solidFill>
                <a:effectLst/>
                <a:latin typeface="Abadi MT Condensed Light" panose="020B0306030101010103" pitchFamily="34" charset="77"/>
              </a:rPr>
              <a:t>, </a:t>
            </a:r>
            <a:r>
              <a:rPr lang="en-US" dirty="0" err="1">
                <a:solidFill>
                  <a:srgbClr val="24292F"/>
                </a:solidFill>
                <a:effectLst/>
                <a:latin typeface="Abadi MT Condensed Light" panose="020B0306030101010103" pitchFamily="34" charset="77"/>
              </a:rPr>
              <a:t>Hima</a:t>
            </a:r>
            <a:r>
              <a:rPr lang="en-US" dirty="0">
                <a:solidFill>
                  <a:srgbClr val="24292F"/>
                </a:solidFill>
                <a:effectLst/>
                <a:latin typeface="Abadi MT Condensed Light" panose="020B0306030101010103" pitchFamily="34" charset="77"/>
              </a:rPr>
              <a:t> Vasudevan, </a:t>
            </a:r>
            <a:r>
              <a:rPr lang="en-US" dirty="0" err="1">
                <a:solidFill>
                  <a:srgbClr val="24292F"/>
                </a:solidFill>
                <a:effectLst/>
                <a:latin typeface="Abadi MT Condensed Light" panose="020B0306030101010103" pitchFamily="34" charset="77"/>
              </a:rPr>
              <a:t>Saishruthi</a:t>
            </a:r>
            <a:r>
              <a:rPr lang="en-US" dirty="0">
                <a:solidFill>
                  <a:srgbClr val="24292F"/>
                </a:solidFill>
                <a:effectLst/>
                <a:latin typeface="Abadi MT Condensed Light" panose="020B0306030101010103" pitchFamily="34" charset="77"/>
              </a:rPr>
              <a:t> Swaminathan, Saeed </a:t>
            </a:r>
            <a:r>
              <a:rPr lang="en-US" dirty="0" err="1">
                <a:solidFill>
                  <a:srgbClr val="24292F"/>
                </a:solidFill>
                <a:effectLst/>
                <a:latin typeface="Abadi MT Condensed Light" panose="020B0306030101010103" pitchFamily="34" charset="77"/>
              </a:rPr>
              <a:t>Aghabozorgi</a:t>
            </a:r>
            <a:r>
              <a:rPr lang="en-US" dirty="0">
                <a:solidFill>
                  <a:srgbClr val="24292F"/>
                </a:solidFill>
                <a:effectLst/>
                <a:latin typeface="Abadi MT Condensed Light" panose="020B0306030101010103" pitchFamily="34" charset="77"/>
              </a:rPr>
              <a:t>, Yan Luo</a:t>
            </a:r>
          </a:p>
          <a:p>
            <a:pPr marL="12700">
              <a:lnSpc>
                <a:spcPct val="100000"/>
              </a:lnSpc>
              <a:spcBef>
                <a:spcPts val="1295"/>
              </a:spcBef>
            </a:pPr>
            <a:endParaRPr lang="en-US" sz="2400" dirty="0">
              <a:solidFill>
                <a:srgbClr val="404040"/>
              </a:solidFill>
              <a:uFill>
                <a:solidFill>
                  <a:srgbClr val="404040"/>
                </a:solidFill>
              </a:uFill>
              <a:latin typeface="Abadi MT Condensed Light" panose="020B0306030101010103" pitchFamily="34" charset="77"/>
              <a:cs typeface="Carlito"/>
            </a:endParaRPr>
          </a:p>
          <a:p>
            <a:pPr marL="12700">
              <a:lnSpc>
                <a:spcPct val="100000"/>
              </a:lnSpc>
              <a:spcBef>
                <a:spcPts val="1295"/>
              </a:spcBef>
            </a:pPr>
            <a:r>
              <a:rPr lang="en-US" sz="2400" dirty="0">
                <a:solidFill>
                  <a:srgbClr val="404040"/>
                </a:solidFill>
                <a:uFill>
                  <a:solidFill>
                    <a:srgbClr val="404040"/>
                  </a:solidFill>
                </a:uFill>
                <a:latin typeface="Abadi MT Condensed Light" panose="020B0306030101010103" pitchFamily="34" charset="77"/>
                <a:cs typeface="Carlito"/>
              </a:rPr>
              <a:t>GitHub </a:t>
            </a:r>
            <a:r>
              <a:rPr lang="en-US" sz="2400" spc="-10" dirty="0">
                <a:solidFill>
                  <a:srgbClr val="404040"/>
                </a:solidFill>
                <a:uFill>
                  <a:solidFill>
                    <a:srgbClr val="404040"/>
                  </a:solidFill>
                </a:uFill>
                <a:latin typeface="Abadi MT Condensed Light" panose="020B0306030101010103" pitchFamily="34" charset="77"/>
                <a:cs typeface="Carlito"/>
              </a:rPr>
              <a:t>repository</a:t>
            </a:r>
            <a:r>
              <a:rPr lang="en-US" sz="2400" spc="-40" dirty="0">
                <a:solidFill>
                  <a:srgbClr val="404040"/>
                </a:solidFill>
                <a:uFill>
                  <a:solidFill>
                    <a:srgbClr val="404040"/>
                  </a:solidFill>
                </a:uFill>
                <a:latin typeface="Abadi MT Condensed Light" panose="020B0306030101010103" pitchFamily="34" charset="77"/>
                <a:cs typeface="Carlito"/>
              </a:rPr>
              <a:t> </a:t>
            </a:r>
            <a:r>
              <a:rPr lang="en-US" sz="2400" spc="-5" dirty="0" err="1">
                <a:solidFill>
                  <a:srgbClr val="404040"/>
                </a:solidFill>
                <a:uFill>
                  <a:solidFill>
                    <a:srgbClr val="404040"/>
                  </a:solidFill>
                </a:uFill>
                <a:latin typeface="Abadi MT Condensed Light" panose="020B0306030101010103" pitchFamily="34" charset="77"/>
                <a:cs typeface="Carlito"/>
              </a:rPr>
              <a:t>url</a:t>
            </a:r>
            <a:endParaRPr lang="en-US" sz="2400" spc="-5" dirty="0">
              <a:solidFill>
                <a:srgbClr val="404040"/>
              </a:solidFill>
              <a:uFill>
                <a:solidFill>
                  <a:srgbClr val="404040"/>
                </a:solidFill>
              </a:uFill>
              <a:latin typeface="Abadi MT Condensed Light" panose="020B0306030101010103" pitchFamily="34" charset="77"/>
              <a:cs typeface="Carlito"/>
            </a:endParaRPr>
          </a:p>
          <a:p>
            <a:pPr marL="0" indent="0">
              <a:lnSpc>
                <a:spcPct val="100000"/>
              </a:lnSpc>
              <a:spcBef>
                <a:spcPts val="1295"/>
              </a:spcBef>
              <a:buNone/>
            </a:pPr>
            <a:r>
              <a:rPr lang="en-US" sz="2400" spc="-5" dirty="0">
                <a:solidFill>
                  <a:srgbClr val="404040"/>
                </a:solidFill>
                <a:uFill>
                  <a:solidFill>
                    <a:srgbClr val="404040"/>
                  </a:solidFill>
                </a:uFill>
                <a:latin typeface="Abadi MT Condensed Light" panose="020B0306030101010103" pitchFamily="34" charset="77"/>
                <a:cs typeface="Carlito"/>
                <a:hlinkClick r:id="rId4"/>
              </a:rPr>
              <a:t>https://</a:t>
            </a:r>
            <a:r>
              <a:rPr lang="en-US" sz="2400" spc="-5" dirty="0" err="1">
                <a:solidFill>
                  <a:srgbClr val="404040"/>
                </a:solidFill>
                <a:uFill>
                  <a:solidFill>
                    <a:srgbClr val="404040"/>
                  </a:solidFill>
                </a:uFill>
                <a:latin typeface="Abadi MT Condensed Light" panose="020B0306030101010103" pitchFamily="34" charset="77"/>
                <a:cs typeface="Carlito"/>
                <a:hlinkClick r:id="rId4"/>
              </a:rPr>
              <a:t>github.com</a:t>
            </a:r>
            <a:r>
              <a:rPr lang="en-US" sz="2400" spc="-5" dirty="0">
                <a:solidFill>
                  <a:srgbClr val="404040"/>
                </a:solidFill>
                <a:uFill>
                  <a:solidFill>
                    <a:srgbClr val="404040"/>
                  </a:solidFill>
                </a:uFill>
                <a:latin typeface="Abadi MT Condensed Light" panose="020B0306030101010103" pitchFamily="34" charset="77"/>
                <a:cs typeface="Carlito"/>
                <a:hlinkClick r:id="rId4"/>
              </a:rPr>
              <a:t>/</a:t>
            </a:r>
            <a:r>
              <a:rPr lang="en-US" sz="2400" spc="-5" dirty="0" err="1">
                <a:solidFill>
                  <a:srgbClr val="404040"/>
                </a:solidFill>
                <a:uFill>
                  <a:solidFill>
                    <a:srgbClr val="404040"/>
                  </a:solidFill>
                </a:uFill>
                <a:latin typeface="Abadi MT Condensed Light" panose="020B0306030101010103" pitchFamily="34" charset="77"/>
                <a:cs typeface="Carlito"/>
                <a:hlinkClick r:id="rId4"/>
              </a:rPr>
              <a:t>skayasare</a:t>
            </a:r>
            <a:r>
              <a:rPr lang="en-US" sz="2400" spc="-5" dirty="0">
                <a:solidFill>
                  <a:srgbClr val="404040"/>
                </a:solidFill>
                <a:uFill>
                  <a:solidFill>
                    <a:srgbClr val="404040"/>
                  </a:solidFill>
                </a:uFill>
                <a:latin typeface="Abadi MT Condensed Light" panose="020B0306030101010103" pitchFamily="34" charset="77"/>
                <a:cs typeface="Carlito"/>
                <a:hlinkClick r:id="rId4"/>
              </a:rPr>
              <a:t>/IBM-Data-Science-</a:t>
            </a:r>
            <a:r>
              <a:rPr lang="en-US" sz="2400" spc="-5" dirty="0" err="1">
                <a:solidFill>
                  <a:srgbClr val="404040"/>
                </a:solidFill>
                <a:uFill>
                  <a:solidFill>
                    <a:srgbClr val="404040"/>
                  </a:solidFill>
                </a:uFill>
                <a:latin typeface="Abadi MT Condensed Light" panose="020B0306030101010103" pitchFamily="34" charset="77"/>
                <a:cs typeface="Carlito"/>
                <a:hlinkClick r:id="rId4"/>
              </a:rPr>
              <a:t>CapProject</a:t>
            </a:r>
            <a:endParaRPr lang="en-US" sz="2400" spc="-5" dirty="0">
              <a:solidFill>
                <a:srgbClr val="404040"/>
              </a:solidFill>
              <a:uFill>
                <a:solidFill>
                  <a:srgbClr val="404040"/>
                </a:solidFill>
              </a:uFill>
              <a:latin typeface="Abadi MT Condensed Light" panose="020B0306030101010103" pitchFamily="34" charset="77"/>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0400" dirty="0">
                <a:solidFill>
                  <a:srgbClr val="0B49CB"/>
                </a:solidFill>
                <a:latin typeface="Abadi MT Condensed Light" panose="020B0306030101010103" pitchFamily="34" charset="77"/>
              </a:rPr>
              <a:t>Executive Summary</a:t>
            </a:r>
          </a:p>
          <a:p>
            <a:pPr>
              <a:lnSpc>
                <a:spcPct val="120000"/>
              </a:lnSpc>
              <a:spcBef>
                <a:spcPts val="1400"/>
              </a:spcBef>
            </a:pPr>
            <a:r>
              <a:rPr lang="en-US" sz="9600" dirty="0">
                <a:solidFill>
                  <a:schemeClr val="accent3">
                    <a:lumMod val="25000"/>
                  </a:schemeClr>
                </a:solidFill>
                <a:latin typeface="Abadi MT Condensed Light" panose="020B0306030101010103" pitchFamily="34" charset="77"/>
              </a:rPr>
              <a:t>Data collection methodology</a:t>
            </a:r>
            <a:r>
              <a:rPr lang="en-US" sz="8800" dirty="0">
                <a:solidFill>
                  <a:schemeClr val="accent3">
                    <a:lumMod val="25000"/>
                  </a:schemeClr>
                </a:solidFill>
                <a:latin typeface="Abadi MT Condensed Light" panose="020B0306030101010103" pitchFamily="34" charset="77"/>
              </a:rPr>
              <a:t>:</a:t>
            </a:r>
          </a:p>
          <a:p>
            <a:pPr lvl="1">
              <a:lnSpc>
                <a:spcPct val="120000"/>
              </a:lnSpc>
              <a:spcBef>
                <a:spcPts val="1400"/>
              </a:spcBef>
            </a:pPr>
            <a:r>
              <a:rPr lang="en-US" sz="8400" dirty="0">
                <a:solidFill>
                  <a:schemeClr val="bg2">
                    <a:lumMod val="50000"/>
                  </a:schemeClr>
                </a:solidFill>
                <a:latin typeface="Abadi MT Condensed Light" panose="020B0306030101010103" pitchFamily="34" charset="77"/>
              </a:rPr>
              <a:t>Data was combined from both the SpaceX API and the SpaceX Wikipedia page </a:t>
            </a:r>
          </a:p>
          <a:p>
            <a:pPr>
              <a:lnSpc>
                <a:spcPct val="120000"/>
              </a:lnSpc>
              <a:spcBef>
                <a:spcPts val="1400"/>
              </a:spcBef>
            </a:pPr>
            <a:r>
              <a:rPr lang="en-US" sz="9600" dirty="0">
                <a:solidFill>
                  <a:schemeClr val="accent3">
                    <a:lumMod val="25000"/>
                  </a:schemeClr>
                </a:solidFill>
                <a:latin typeface="Abadi MT Condensed Light" panose="020B0306030101010103" pitchFamily="34" charset="77"/>
              </a:rPr>
              <a:t>Perform data wrangling</a:t>
            </a:r>
          </a:p>
          <a:p>
            <a:pPr lvl="1">
              <a:lnSpc>
                <a:spcPct val="120000"/>
              </a:lnSpc>
              <a:spcBef>
                <a:spcPts val="1400"/>
              </a:spcBef>
            </a:pPr>
            <a:r>
              <a:rPr lang="en-US" sz="8400" dirty="0">
                <a:solidFill>
                  <a:schemeClr val="bg2">
                    <a:lumMod val="50000"/>
                  </a:schemeClr>
                </a:solidFill>
                <a:latin typeface="Abadi MT Condensed Light" panose="020B0306030101010103" pitchFamily="34" charset="77"/>
              </a:rPr>
              <a:t>Tasked with classifying true landings as successful or otherwise</a:t>
            </a:r>
          </a:p>
          <a:p>
            <a:pPr>
              <a:lnSpc>
                <a:spcPct val="120000"/>
              </a:lnSpc>
              <a:spcBef>
                <a:spcPts val="1400"/>
              </a:spcBef>
            </a:pPr>
            <a:r>
              <a:rPr lang="en-US" sz="9600" dirty="0">
                <a:solidFill>
                  <a:schemeClr val="accent3">
                    <a:lumMod val="25000"/>
                  </a:schemeClr>
                </a:solidFill>
                <a:latin typeface="Abadi MT Condensed Light" panose="020B0306030101010103" pitchFamily="34" charset="77"/>
              </a:rPr>
              <a:t>Perform exploratory data analysis (EDA) using visualization and SQL</a:t>
            </a:r>
          </a:p>
          <a:p>
            <a:pPr>
              <a:lnSpc>
                <a:spcPct val="120000"/>
              </a:lnSpc>
              <a:spcBef>
                <a:spcPts val="1400"/>
              </a:spcBef>
            </a:pPr>
            <a:r>
              <a:rPr lang="en-US" sz="9600" dirty="0">
                <a:solidFill>
                  <a:schemeClr val="accent3">
                    <a:lumMod val="25000"/>
                  </a:schemeClr>
                </a:solidFill>
                <a:latin typeface="Abadi MT Condensed Light" panose="020B0306030101010103" pitchFamily="34" charset="77"/>
              </a:rPr>
              <a:t>Perform interactive visual analytics using Folium and </a:t>
            </a:r>
            <a:r>
              <a:rPr lang="en-US" sz="9600" dirty="0" err="1">
                <a:solidFill>
                  <a:schemeClr val="accent3">
                    <a:lumMod val="25000"/>
                  </a:schemeClr>
                </a:solidFill>
                <a:latin typeface="Abadi MT Condensed Light" panose="020B0306030101010103" pitchFamily="34" charset="77"/>
              </a:rPr>
              <a:t>Plotly</a:t>
            </a:r>
            <a:r>
              <a:rPr lang="en-US" sz="9600" dirty="0">
                <a:solidFill>
                  <a:schemeClr val="accent3">
                    <a:lumMod val="25000"/>
                  </a:schemeClr>
                </a:solidFill>
                <a:latin typeface="Abadi MT Condensed Light" panose="020B0306030101010103" pitchFamily="34" charset="77"/>
              </a:rPr>
              <a:t> Dash</a:t>
            </a:r>
          </a:p>
          <a:p>
            <a:pPr>
              <a:lnSpc>
                <a:spcPct val="120000"/>
              </a:lnSpc>
              <a:spcBef>
                <a:spcPts val="1400"/>
              </a:spcBef>
            </a:pPr>
            <a:r>
              <a:rPr lang="en-US" sz="9600" dirty="0">
                <a:solidFill>
                  <a:schemeClr val="accent3">
                    <a:lumMod val="25000"/>
                  </a:schemeClr>
                </a:solidFill>
                <a:latin typeface="Abadi MT Condensed Light" panose="020B0306030101010103" pitchFamily="34" charset="77"/>
              </a:rPr>
              <a:t>Perform predictive analysis using classification models</a:t>
            </a:r>
          </a:p>
          <a:p>
            <a:pPr lvl="1">
              <a:lnSpc>
                <a:spcPct val="120000"/>
              </a:lnSpc>
              <a:spcBef>
                <a:spcPts val="1400"/>
              </a:spcBef>
            </a:pPr>
            <a:r>
              <a:rPr lang="en-US" sz="8400" dirty="0">
                <a:solidFill>
                  <a:schemeClr val="bg2">
                    <a:lumMod val="50000"/>
                  </a:schemeClr>
                </a:solidFill>
                <a:latin typeface="Abadi MT Condensed Light" panose="020B0306030101010103" pitchFamily="34" charset="77"/>
              </a:rPr>
              <a:t>Models were tuned using </a:t>
            </a:r>
            <a:r>
              <a:rPr lang="en-US" sz="8400" dirty="0" err="1">
                <a:solidFill>
                  <a:schemeClr val="bg2">
                    <a:lumMod val="50000"/>
                  </a:schemeClr>
                </a:solidFill>
                <a:latin typeface="Abadi MT Condensed Light" panose="020B0306030101010103" pitchFamily="34" charset="77"/>
              </a:rPr>
              <a:t>GridSearchCV</a:t>
            </a:r>
            <a:endParaRPr lang="en-US" sz="8400" dirty="0">
              <a:solidFill>
                <a:schemeClr val="bg2">
                  <a:lumMod val="50000"/>
                </a:schemeClr>
              </a:solidFill>
              <a:latin typeface="Abadi MT Condensed Light" panose="020B0306030101010103" pitchFamily="34" charset="77"/>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effectLst/>
                <a:latin typeface="Abadi MT Condensed Light" panose="020B0306030101010103" pitchFamily="34" charset="77"/>
              </a:rPr>
              <a:t>The data collection process involved a combination of API requests from the SpaceX public API and web scraping data from a table in SpaceX's Wikipedia entry.</a:t>
            </a:r>
          </a:p>
          <a:p>
            <a:pPr>
              <a:lnSpc>
                <a:spcPct val="100000"/>
              </a:lnSpc>
              <a:spcBef>
                <a:spcPts val="1400"/>
              </a:spcBef>
            </a:pPr>
            <a:r>
              <a:rPr lang="en-US" sz="2200" dirty="0">
                <a:effectLst/>
                <a:latin typeface="Abadi MT Condensed Light" panose="020B0306030101010103" pitchFamily="34" charset="77"/>
              </a:rPr>
              <a:t>The API data collection flowchart will be presented on the next slide, followed by the web scraping data collection flowchart on the subsequent slide</a:t>
            </a:r>
          </a:p>
          <a:p>
            <a:pPr marL="0" indent="0">
              <a:lnSpc>
                <a:spcPct val="100000"/>
              </a:lnSpc>
              <a:spcBef>
                <a:spcPts val="1400"/>
              </a:spcBef>
              <a:buNone/>
            </a:pPr>
            <a:r>
              <a:rPr lang="en-US" sz="2200" b="1" u="sng" dirty="0">
                <a:latin typeface="Abadi MT Condensed Light" panose="020B0306030101010103" pitchFamily="34" charset="77"/>
              </a:rPr>
              <a:t>Columns used in </a:t>
            </a:r>
            <a:r>
              <a:rPr lang="en-US" sz="2200" b="1" u="sng" dirty="0">
                <a:effectLst/>
                <a:latin typeface="Abadi MT Condensed Light" panose="020B0306030101010103" pitchFamily="34" charset="77"/>
              </a:rPr>
              <a:t>SpaceX API Data</a:t>
            </a:r>
            <a:endParaRPr lang="en-US" sz="2200" b="1" u="sng" dirty="0">
              <a:latin typeface="Abadi MT Condensed Light" panose="020B0306030101010103" pitchFamily="34" charset="77"/>
            </a:endParaRPr>
          </a:p>
          <a:p>
            <a:pPr marL="0" indent="0">
              <a:lnSpc>
                <a:spcPct val="100000"/>
              </a:lnSpc>
              <a:spcBef>
                <a:spcPts val="1400"/>
              </a:spcBef>
              <a:buNone/>
            </a:pPr>
            <a:r>
              <a:rPr lang="en-US" sz="2200" spc="-30" dirty="0" err="1">
                <a:solidFill>
                  <a:srgbClr val="404040"/>
                </a:solidFill>
                <a:latin typeface="Abadi MT Condensed Light" panose="020B0306030101010103" pitchFamily="34" charset="77"/>
                <a:cs typeface="Carlito"/>
              </a:rPr>
              <a:t>FlightNumber</a:t>
            </a:r>
            <a:r>
              <a:rPr lang="en-US" sz="2200" spc="-30" dirty="0">
                <a:solidFill>
                  <a:srgbClr val="404040"/>
                </a:solidFill>
                <a:latin typeface="Abadi MT Condensed Light" panose="020B0306030101010103" pitchFamily="34" charset="77"/>
                <a:cs typeface="Carlito"/>
              </a:rPr>
              <a:t>, </a:t>
            </a:r>
            <a:r>
              <a:rPr lang="en-US" sz="2200" spc="-20" dirty="0">
                <a:solidFill>
                  <a:srgbClr val="404040"/>
                </a:solidFill>
                <a:latin typeface="Abadi MT Condensed Light" panose="020B0306030101010103" pitchFamily="34" charset="77"/>
                <a:cs typeface="Carlito"/>
              </a:rPr>
              <a:t>Date, </a:t>
            </a:r>
            <a:r>
              <a:rPr lang="en-US" sz="2200" spc="-25" dirty="0" err="1">
                <a:solidFill>
                  <a:srgbClr val="404040"/>
                </a:solidFill>
                <a:latin typeface="Abadi MT Condensed Light" panose="020B0306030101010103" pitchFamily="34" charset="77"/>
                <a:cs typeface="Carlito"/>
              </a:rPr>
              <a:t>BoosterVersion</a:t>
            </a:r>
            <a:r>
              <a:rPr lang="en-US" sz="2200" spc="-25" dirty="0">
                <a:solidFill>
                  <a:srgbClr val="404040"/>
                </a:solidFill>
                <a:latin typeface="Abadi MT Condensed Light" panose="020B0306030101010103" pitchFamily="34" charset="77"/>
                <a:cs typeface="Carlito"/>
              </a:rPr>
              <a:t>, </a:t>
            </a:r>
            <a:r>
              <a:rPr lang="en-US" sz="2200" spc="-20" dirty="0" err="1">
                <a:solidFill>
                  <a:srgbClr val="404040"/>
                </a:solidFill>
                <a:latin typeface="Abadi MT Condensed Light" panose="020B0306030101010103" pitchFamily="34" charset="77"/>
                <a:cs typeface="Carlito"/>
              </a:rPr>
              <a:t>PayloadMass</a:t>
            </a:r>
            <a:r>
              <a:rPr lang="en-US" sz="2200" spc="-20" dirty="0">
                <a:solidFill>
                  <a:srgbClr val="404040"/>
                </a:solidFill>
                <a:latin typeface="Abadi MT Condensed Light" panose="020B0306030101010103" pitchFamily="34" charset="77"/>
                <a:cs typeface="Carlito"/>
              </a:rPr>
              <a:t>, </a:t>
            </a:r>
            <a:r>
              <a:rPr lang="en-US" sz="2200" spc="-5" dirty="0">
                <a:solidFill>
                  <a:srgbClr val="404040"/>
                </a:solidFill>
                <a:latin typeface="Abadi MT Condensed Light" panose="020B0306030101010103" pitchFamily="34" charset="77"/>
                <a:cs typeface="Carlito"/>
              </a:rPr>
              <a:t>Orbit, </a:t>
            </a:r>
            <a:r>
              <a:rPr lang="en-US" sz="2200" spc="-5" dirty="0" err="1">
                <a:solidFill>
                  <a:srgbClr val="404040"/>
                </a:solidFill>
                <a:latin typeface="Abadi MT Condensed Light" panose="020B0306030101010103" pitchFamily="34" charset="77"/>
                <a:cs typeface="Carlito"/>
              </a:rPr>
              <a:t>LaunchSite</a:t>
            </a:r>
            <a:r>
              <a:rPr lang="en-US" sz="2200" spc="-5" dirty="0">
                <a:solidFill>
                  <a:srgbClr val="404040"/>
                </a:solidFill>
                <a:latin typeface="Abadi MT Condensed Light" panose="020B0306030101010103" pitchFamily="34" charset="77"/>
                <a:cs typeface="Carlito"/>
              </a:rPr>
              <a:t>, </a:t>
            </a:r>
            <a:r>
              <a:rPr lang="en-US" sz="2200" spc="-15" dirty="0">
                <a:solidFill>
                  <a:srgbClr val="404040"/>
                </a:solidFill>
                <a:latin typeface="Abadi MT Condensed Light" panose="020B0306030101010103" pitchFamily="34" charset="77"/>
                <a:cs typeface="Carlito"/>
              </a:rPr>
              <a:t>Outcome, </a:t>
            </a:r>
            <a:r>
              <a:rPr lang="en-US" sz="2200" spc="-5" dirty="0">
                <a:solidFill>
                  <a:srgbClr val="404040"/>
                </a:solidFill>
                <a:latin typeface="Abadi MT Condensed Light" panose="020B0306030101010103" pitchFamily="34" charset="77"/>
                <a:cs typeface="Carlito"/>
              </a:rPr>
              <a:t>Flights,</a:t>
            </a:r>
            <a:r>
              <a:rPr lang="en-US" sz="2200" spc="55" dirty="0">
                <a:solidFill>
                  <a:srgbClr val="404040"/>
                </a:solidFill>
                <a:latin typeface="Abadi MT Condensed Light" panose="020B0306030101010103" pitchFamily="34" charset="77"/>
                <a:cs typeface="Carlito"/>
              </a:rPr>
              <a:t> </a:t>
            </a:r>
            <a:r>
              <a:rPr lang="en-US" sz="2200" dirty="0" err="1">
                <a:solidFill>
                  <a:srgbClr val="404040"/>
                </a:solidFill>
                <a:latin typeface="Abadi MT Condensed Light" panose="020B0306030101010103" pitchFamily="34" charset="77"/>
                <a:cs typeface="Carlito"/>
              </a:rPr>
              <a:t>GridFins,</a:t>
            </a:r>
            <a:r>
              <a:rPr lang="en-US" sz="2200" spc="-5" dirty="0" err="1">
                <a:solidFill>
                  <a:srgbClr val="404040"/>
                </a:solidFill>
                <a:latin typeface="Abadi MT Condensed Light" panose="020B0306030101010103" pitchFamily="34" charset="77"/>
                <a:cs typeface="Carlito"/>
              </a:rPr>
              <a:t>Reused</a:t>
            </a:r>
            <a:r>
              <a:rPr lang="en-US" sz="2200" spc="-5" dirty="0">
                <a:solidFill>
                  <a:srgbClr val="404040"/>
                </a:solidFill>
                <a:latin typeface="Abadi MT Condensed Light" panose="020B0306030101010103" pitchFamily="34" charset="77"/>
                <a:cs typeface="Carlito"/>
              </a:rPr>
              <a:t>, Legs, </a:t>
            </a:r>
            <a:r>
              <a:rPr lang="en-US" sz="2200" spc="-10" dirty="0" err="1">
                <a:solidFill>
                  <a:srgbClr val="404040"/>
                </a:solidFill>
                <a:latin typeface="Abadi MT Condensed Light" panose="020B0306030101010103" pitchFamily="34" charset="77"/>
                <a:cs typeface="Carlito"/>
              </a:rPr>
              <a:t>LandingPad</a:t>
            </a:r>
            <a:r>
              <a:rPr lang="en-US" sz="2200" spc="-10" dirty="0">
                <a:solidFill>
                  <a:srgbClr val="404040"/>
                </a:solidFill>
                <a:latin typeface="Abadi MT Condensed Light" panose="020B0306030101010103" pitchFamily="34" charset="77"/>
                <a:cs typeface="Carlito"/>
              </a:rPr>
              <a:t>, </a:t>
            </a:r>
            <a:r>
              <a:rPr lang="en-US" sz="2200" dirty="0">
                <a:solidFill>
                  <a:srgbClr val="404040"/>
                </a:solidFill>
                <a:latin typeface="Abadi MT Condensed Light" panose="020B0306030101010103" pitchFamily="34" charset="77"/>
                <a:cs typeface="Carlito"/>
              </a:rPr>
              <a:t>Block, </a:t>
            </a:r>
            <a:r>
              <a:rPr lang="en-US" sz="2200" spc="-10" dirty="0" err="1">
                <a:solidFill>
                  <a:srgbClr val="404040"/>
                </a:solidFill>
                <a:latin typeface="Abadi MT Condensed Light" panose="020B0306030101010103" pitchFamily="34" charset="77"/>
                <a:cs typeface="Carlito"/>
              </a:rPr>
              <a:t>ReusedCount</a:t>
            </a:r>
            <a:r>
              <a:rPr lang="en-US" sz="2200" spc="-10" dirty="0">
                <a:solidFill>
                  <a:srgbClr val="404040"/>
                </a:solidFill>
                <a:latin typeface="Abadi MT Condensed Light" panose="020B0306030101010103" pitchFamily="34" charset="77"/>
                <a:cs typeface="Carlito"/>
              </a:rPr>
              <a:t>, </a:t>
            </a:r>
            <a:r>
              <a:rPr lang="en-US" sz="2200" spc="-5" dirty="0">
                <a:solidFill>
                  <a:srgbClr val="404040"/>
                </a:solidFill>
                <a:latin typeface="Abadi MT Condensed Light" panose="020B0306030101010103" pitchFamily="34" charset="77"/>
                <a:cs typeface="Carlito"/>
              </a:rPr>
              <a:t>Serial, Longitude,</a:t>
            </a:r>
            <a:r>
              <a:rPr lang="en-US" sz="2200" spc="-229" dirty="0">
                <a:solidFill>
                  <a:srgbClr val="404040"/>
                </a:solidFill>
                <a:latin typeface="Abadi MT Condensed Light" panose="020B0306030101010103" pitchFamily="34" charset="77"/>
                <a:cs typeface="Carlito"/>
              </a:rPr>
              <a:t> </a:t>
            </a:r>
            <a:r>
              <a:rPr lang="en-US" sz="2200" spc="-5" dirty="0">
                <a:solidFill>
                  <a:srgbClr val="404040"/>
                </a:solidFill>
                <a:latin typeface="Abadi MT Condensed Light" panose="020B0306030101010103" pitchFamily="34" charset="77"/>
                <a:cs typeface="Carlito"/>
              </a:rPr>
              <a:t>Latitude</a:t>
            </a:r>
          </a:p>
          <a:p>
            <a:pPr marL="0" indent="0">
              <a:lnSpc>
                <a:spcPct val="100000"/>
              </a:lnSpc>
              <a:spcBef>
                <a:spcPts val="1400"/>
              </a:spcBef>
              <a:buNone/>
            </a:pPr>
            <a:r>
              <a:rPr lang="en-US" sz="2200" b="1" u="sng" dirty="0">
                <a:effectLst/>
                <a:latin typeface="Abadi MT Condensed Light" panose="020B0306030101010103" pitchFamily="34" charset="77"/>
              </a:rPr>
              <a:t>Wikipedia Web Scraping Data Columns</a:t>
            </a:r>
          </a:p>
          <a:p>
            <a:pPr marL="0" indent="0">
              <a:lnSpc>
                <a:spcPct val="100000"/>
              </a:lnSpc>
              <a:spcBef>
                <a:spcPts val="1400"/>
              </a:spcBef>
              <a:buNone/>
            </a:pPr>
            <a:r>
              <a:rPr lang="en-US" sz="2200" spc="-15" dirty="0">
                <a:solidFill>
                  <a:srgbClr val="404040"/>
                </a:solidFill>
                <a:latin typeface="Abadi MT Condensed Light" panose="020B0306030101010103" pitchFamily="34" charset="77"/>
                <a:cs typeface="Carlito"/>
              </a:rPr>
              <a:t>Flight </a:t>
            </a:r>
            <a:r>
              <a:rPr lang="en-US" sz="2200" dirty="0">
                <a:solidFill>
                  <a:srgbClr val="404040"/>
                </a:solidFill>
                <a:latin typeface="Abadi MT Condensed Light" panose="020B0306030101010103" pitchFamily="34" charset="77"/>
                <a:cs typeface="Carlito"/>
              </a:rPr>
              <a:t>No., </a:t>
            </a:r>
            <a:r>
              <a:rPr lang="en-US" sz="2200" spc="-5" dirty="0">
                <a:solidFill>
                  <a:srgbClr val="404040"/>
                </a:solidFill>
                <a:latin typeface="Abadi MT Condensed Light" panose="020B0306030101010103" pitchFamily="34" charset="77"/>
                <a:cs typeface="Carlito"/>
              </a:rPr>
              <a:t>Launch </a:t>
            </a:r>
            <a:r>
              <a:rPr lang="en-US" sz="2200" spc="-20" dirty="0">
                <a:solidFill>
                  <a:srgbClr val="404040"/>
                </a:solidFill>
                <a:latin typeface="Abadi MT Condensed Light" panose="020B0306030101010103" pitchFamily="34" charset="77"/>
                <a:cs typeface="Carlito"/>
              </a:rPr>
              <a:t>site, </a:t>
            </a:r>
            <a:r>
              <a:rPr lang="en-US" sz="2200" spc="-25" dirty="0">
                <a:solidFill>
                  <a:srgbClr val="404040"/>
                </a:solidFill>
                <a:latin typeface="Abadi MT Condensed Light" panose="020B0306030101010103" pitchFamily="34" charset="77"/>
                <a:cs typeface="Carlito"/>
              </a:rPr>
              <a:t>Payload, </a:t>
            </a:r>
            <a:r>
              <a:rPr lang="en-US" sz="2200" spc="-20" dirty="0" err="1">
                <a:solidFill>
                  <a:srgbClr val="404040"/>
                </a:solidFill>
                <a:latin typeface="Abadi MT Condensed Light" panose="020B0306030101010103" pitchFamily="34" charset="77"/>
                <a:cs typeface="Carlito"/>
              </a:rPr>
              <a:t>PayloadMass</a:t>
            </a:r>
            <a:r>
              <a:rPr lang="en-US" sz="2200" spc="-20" dirty="0">
                <a:solidFill>
                  <a:srgbClr val="404040"/>
                </a:solidFill>
                <a:latin typeface="Abadi MT Condensed Light" panose="020B0306030101010103" pitchFamily="34" charset="77"/>
                <a:cs typeface="Carlito"/>
              </a:rPr>
              <a:t>, </a:t>
            </a:r>
            <a:r>
              <a:rPr lang="en-US" sz="2200" spc="-5" dirty="0">
                <a:solidFill>
                  <a:srgbClr val="404040"/>
                </a:solidFill>
                <a:latin typeface="Abadi MT Condensed Light" panose="020B0306030101010103" pitchFamily="34" charset="77"/>
                <a:cs typeface="Carlito"/>
              </a:rPr>
              <a:t>Orbit, </a:t>
            </a:r>
            <a:r>
              <a:rPr lang="en-US" sz="2200" spc="-60" dirty="0">
                <a:solidFill>
                  <a:srgbClr val="404040"/>
                </a:solidFill>
                <a:latin typeface="Abadi MT Condensed Light" panose="020B0306030101010103" pitchFamily="34" charset="77"/>
                <a:cs typeface="Carlito"/>
              </a:rPr>
              <a:t>Customer, </a:t>
            </a:r>
            <a:r>
              <a:rPr lang="en-US" sz="2200" spc="-5" dirty="0">
                <a:solidFill>
                  <a:srgbClr val="404040"/>
                </a:solidFill>
                <a:latin typeface="Abadi MT Condensed Light" panose="020B0306030101010103" pitchFamily="34" charset="77"/>
                <a:cs typeface="Carlito"/>
              </a:rPr>
              <a:t>Launch </a:t>
            </a:r>
            <a:r>
              <a:rPr lang="en-US" sz="2200" spc="-15" dirty="0">
                <a:solidFill>
                  <a:srgbClr val="404040"/>
                </a:solidFill>
                <a:latin typeface="Abadi MT Condensed Light" panose="020B0306030101010103" pitchFamily="34" charset="77"/>
                <a:cs typeface="Carlito"/>
              </a:rPr>
              <a:t>outcome, </a:t>
            </a:r>
            <a:r>
              <a:rPr lang="en-US" sz="2200" spc="-45" dirty="0">
                <a:solidFill>
                  <a:srgbClr val="404040"/>
                </a:solidFill>
                <a:latin typeface="Abadi MT Condensed Light" panose="020B0306030101010103" pitchFamily="34" charset="77"/>
                <a:cs typeface="Carlito"/>
              </a:rPr>
              <a:t>Version  </a:t>
            </a:r>
            <a:r>
              <a:rPr lang="en-US" sz="2200" spc="-60" dirty="0">
                <a:solidFill>
                  <a:srgbClr val="404040"/>
                </a:solidFill>
                <a:latin typeface="Abadi MT Condensed Light" panose="020B0306030101010103" pitchFamily="34" charset="77"/>
                <a:cs typeface="Carlito"/>
              </a:rPr>
              <a:t>Booster, </a:t>
            </a:r>
            <a:r>
              <a:rPr lang="en-US" sz="2200" spc="-20" dirty="0">
                <a:solidFill>
                  <a:srgbClr val="404040"/>
                </a:solidFill>
                <a:latin typeface="Abadi MT Condensed Light" panose="020B0306030101010103" pitchFamily="34" charset="77"/>
                <a:cs typeface="Carlito"/>
              </a:rPr>
              <a:t>Booster </a:t>
            </a:r>
            <a:r>
              <a:rPr lang="en-US" sz="2200" dirty="0">
                <a:solidFill>
                  <a:srgbClr val="404040"/>
                </a:solidFill>
                <a:latin typeface="Abadi MT Condensed Light" panose="020B0306030101010103" pitchFamily="34" charset="77"/>
                <a:cs typeface="Carlito"/>
              </a:rPr>
              <a:t>landing, </a:t>
            </a:r>
            <a:r>
              <a:rPr lang="en-US" sz="2200" spc="-20" dirty="0">
                <a:solidFill>
                  <a:srgbClr val="404040"/>
                </a:solidFill>
                <a:latin typeface="Abadi MT Condensed Light" panose="020B0306030101010103" pitchFamily="34" charset="77"/>
                <a:cs typeface="Carlito"/>
              </a:rPr>
              <a:t>Date,</a:t>
            </a:r>
            <a:r>
              <a:rPr lang="en-US" sz="2200" spc="40" dirty="0">
                <a:solidFill>
                  <a:srgbClr val="404040"/>
                </a:solidFill>
                <a:latin typeface="Abadi MT Condensed Light" panose="020B0306030101010103" pitchFamily="34" charset="77"/>
                <a:cs typeface="Carlito"/>
              </a:rPr>
              <a:t> </a:t>
            </a:r>
            <a:r>
              <a:rPr lang="en-US" sz="2200" spc="-5" dirty="0">
                <a:solidFill>
                  <a:srgbClr val="404040"/>
                </a:solidFill>
                <a:latin typeface="Abadi MT Condensed Light" panose="020B0306030101010103" pitchFamily="34" charset="77"/>
                <a:cs typeface="Carlito"/>
              </a:rPr>
              <a:t>Time</a:t>
            </a:r>
            <a:endParaRPr lang="en-US" sz="2200" dirty="0">
              <a:latin typeface="Abadi MT Condensed Light" panose="020B0306030101010103" pitchFamily="34" charset="77"/>
              <a:cs typeface="Carlito"/>
            </a:endParaRPr>
          </a:p>
          <a:p>
            <a:pPr marL="0" indent="0">
              <a:lnSpc>
                <a:spcPct val="100000"/>
              </a:lnSpc>
              <a:spcBef>
                <a:spcPts val="1400"/>
              </a:spcBef>
              <a:buNone/>
            </a:pPr>
            <a:endParaRPr lang="en-US" sz="2200" b="1" u="sng" dirty="0">
              <a:solidFill>
                <a:srgbClr val="374151"/>
              </a:solidFill>
              <a:effectLst/>
              <a:latin typeface="Abadi MT Condensed Light" panose="020B0306030101010103" pitchFamily="34" charset="77"/>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orient="vert" idx="4294967295"/>
          </p:nvPr>
        </p:nvSpPr>
        <p:spPr>
          <a:xfrm>
            <a:off x="920509" y="1431718"/>
            <a:ext cx="8385054" cy="5067039"/>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3022600" cy="4225925"/>
          </a:xfrm>
          <a:prstGeom prst="rect">
            <a:avLst/>
          </a:prstGeom>
        </p:spPr>
        <p:txBody>
          <a:bodyPr vert="horz" lIns="91440" tIns="45720" rIns="91440" bIns="45720" rtlCol="0" anchor="t">
            <a:normAutofit/>
          </a:bodyPr>
          <a:lstStyle/>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430790"/>
            <a:ext cx="10515600"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8" name="Picture 27">
            <a:extLst>
              <a:ext uri="{FF2B5EF4-FFF2-40B4-BE49-F238E27FC236}">
                <a16:creationId xmlns:a16="http://schemas.microsoft.com/office/drawing/2014/main" id="{A9F1C94E-9BEA-FA93-B985-921C9BAE29DF}"/>
              </a:ext>
            </a:extLst>
          </p:cNvPr>
          <p:cNvPicPr>
            <a:picLocks noChangeAspect="1"/>
          </p:cNvPicPr>
          <p:nvPr/>
        </p:nvPicPr>
        <p:blipFill>
          <a:blip r:embed="rId3"/>
          <a:stretch>
            <a:fillRect/>
          </a:stretch>
        </p:blipFill>
        <p:spPr>
          <a:xfrm>
            <a:off x="1511299" y="1800225"/>
            <a:ext cx="7505379" cy="4330026"/>
          </a:xfrm>
          <a:prstGeom prst="rect">
            <a:avLst/>
          </a:prstGeom>
        </p:spPr>
      </p:pic>
      <p:sp>
        <p:nvSpPr>
          <p:cNvPr id="29" name="TextBox 28">
            <a:extLst>
              <a:ext uri="{FF2B5EF4-FFF2-40B4-BE49-F238E27FC236}">
                <a16:creationId xmlns:a16="http://schemas.microsoft.com/office/drawing/2014/main" id="{25191DAA-E885-2F58-2F51-19D11490B51E}"/>
              </a:ext>
            </a:extLst>
          </p:cNvPr>
          <p:cNvSpPr txBox="1"/>
          <p:nvPr/>
        </p:nvSpPr>
        <p:spPr>
          <a:xfrm>
            <a:off x="9534807" y="3282266"/>
            <a:ext cx="2549163" cy="1200329"/>
          </a:xfrm>
          <a:prstGeom prst="rect">
            <a:avLst/>
          </a:prstGeom>
          <a:noFill/>
        </p:spPr>
        <p:txBody>
          <a:bodyPr wrap="square" rtlCol="0">
            <a:spAutoFit/>
          </a:bodyPr>
          <a:lstStyle/>
          <a:p>
            <a:r>
              <a:rPr lang="en-US" dirty="0">
                <a:hlinkClick r:id="rId4"/>
              </a:rPr>
              <a:t>https://</a:t>
            </a:r>
            <a:r>
              <a:rPr lang="en-US" dirty="0" err="1">
                <a:hlinkClick r:id="rId4"/>
              </a:rPr>
              <a:t>github.com</a:t>
            </a:r>
            <a:r>
              <a:rPr lang="en-US" dirty="0">
                <a:hlinkClick r:id="rId4"/>
              </a:rPr>
              <a:t>/</a:t>
            </a:r>
            <a:r>
              <a:rPr lang="en-US" dirty="0" err="1">
                <a:hlinkClick r:id="rId4"/>
              </a:rPr>
              <a:t>skayasare</a:t>
            </a:r>
            <a:r>
              <a:rPr lang="en-US" dirty="0">
                <a:hlinkClick r:id="rId4"/>
              </a:rPr>
              <a:t>/IBM-Data-Science-</a:t>
            </a:r>
            <a:r>
              <a:rPr lang="en-US" dirty="0" err="1">
                <a:hlinkClick r:id="rId4"/>
              </a:rPr>
              <a:t>CapProject</a:t>
            </a:r>
            <a:r>
              <a:rPr lang="en-US" dirty="0">
                <a:hlinkClick r:id="rId4"/>
              </a:rPr>
              <a:t>/blob/main/Data%20Collection.ipynb</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1512720" y="374783"/>
            <a:ext cx="10515600" cy="710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1183519" y="1368929"/>
            <a:ext cx="7886763" cy="547464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pSp>
        <p:nvGrpSpPr>
          <p:cNvPr id="40" name="object 6">
            <a:extLst>
              <a:ext uri="{FF2B5EF4-FFF2-40B4-BE49-F238E27FC236}">
                <a16:creationId xmlns:a16="http://schemas.microsoft.com/office/drawing/2014/main" id="{022A34B0-182F-21E2-8AFE-24ADFF94CAD3}"/>
              </a:ext>
            </a:extLst>
          </p:cNvPr>
          <p:cNvGrpSpPr/>
          <p:nvPr/>
        </p:nvGrpSpPr>
        <p:grpSpPr>
          <a:xfrm>
            <a:off x="2546769" y="1574536"/>
            <a:ext cx="2753867" cy="2018604"/>
            <a:chOff x="5111496" y="713231"/>
            <a:chExt cx="2621280" cy="2318385"/>
          </a:xfrm>
          <a:solidFill>
            <a:srgbClr val="000000"/>
          </a:solidFill>
        </p:grpSpPr>
        <p:sp>
          <p:nvSpPr>
            <p:cNvPr id="41" name="object 7">
              <a:extLst>
                <a:ext uri="{FF2B5EF4-FFF2-40B4-BE49-F238E27FC236}">
                  <a16:creationId xmlns:a16="http://schemas.microsoft.com/office/drawing/2014/main" id="{F20D342B-213D-2330-B52F-FDC5EABACD26}"/>
                </a:ext>
              </a:extLst>
            </p:cNvPr>
            <p:cNvSpPr/>
            <p:nvPr/>
          </p:nvSpPr>
          <p:spPr>
            <a:xfrm>
              <a:off x="5506212" y="1098804"/>
              <a:ext cx="304800" cy="1932432"/>
            </a:xfrm>
            <a:prstGeom prst="rect">
              <a:avLst/>
            </a:prstGeom>
            <a:grpFill/>
          </p:spPr>
          <p:txBody>
            <a:bodyPr wrap="square" lIns="0" tIns="0" rIns="0" bIns="0" rtlCol="0"/>
            <a:lstStyle/>
            <a:p>
              <a:endParaRPr/>
            </a:p>
          </p:txBody>
        </p:sp>
        <p:sp>
          <p:nvSpPr>
            <p:cNvPr id="42" name="object 8">
              <a:extLst>
                <a:ext uri="{FF2B5EF4-FFF2-40B4-BE49-F238E27FC236}">
                  <a16:creationId xmlns:a16="http://schemas.microsoft.com/office/drawing/2014/main" id="{C97AF7D6-A3AF-25B4-749E-26BCC85B14E2}"/>
                </a:ext>
              </a:extLst>
            </p:cNvPr>
            <p:cNvSpPr/>
            <p:nvPr/>
          </p:nvSpPr>
          <p:spPr>
            <a:xfrm>
              <a:off x="5527548" y="1110995"/>
              <a:ext cx="225551" cy="1862327"/>
            </a:xfrm>
            <a:prstGeom prst="rect">
              <a:avLst/>
            </a:prstGeom>
            <a:grpFill/>
          </p:spPr>
          <p:txBody>
            <a:bodyPr wrap="square" lIns="0" tIns="0" rIns="0" bIns="0" rtlCol="0"/>
            <a:lstStyle/>
            <a:p>
              <a:endParaRPr/>
            </a:p>
          </p:txBody>
        </p:sp>
        <p:sp>
          <p:nvSpPr>
            <p:cNvPr id="43" name="object 9">
              <a:extLst>
                <a:ext uri="{FF2B5EF4-FFF2-40B4-BE49-F238E27FC236}">
                  <a16:creationId xmlns:a16="http://schemas.microsoft.com/office/drawing/2014/main" id="{D3CCED8A-8908-2B52-0A24-132E944348BC}"/>
                </a:ext>
              </a:extLst>
            </p:cNvPr>
            <p:cNvSpPr/>
            <p:nvPr/>
          </p:nvSpPr>
          <p:spPr>
            <a:xfrm>
              <a:off x="5111496" y="713231"/>
              <a:ext cx="2580131" cy="1580388"/>
            </a:xfrm>
            <a:prstGeom prst="rect">
              <a:avLst/>
            </a:prstGeom>
            <a:grpFill/>
          </p:spPr>
          <p:txBody>
            <a:bodyPr wrap="square" lIns="0" tIns="0" rIns="0" bIns="0" rtlCol="0"/>
            <a:lstStyle/>
            <a:p>
              <a:endParaRPr/>
            </a:p>
          </p:txBody>
        </p:sp>
        <p:sp>
          <p:nvSpPr>
            <p:cNvPr id="44" name="object 10">
              <a:extLst>
                <a:ext uri="{FF2B5EF4-FFF2-40B4-BE49-F238E27FC236}">
                  <a16:creationId xmlns:a16="http://schemas.microsoft.com/office/drawing/2014/main" id="{F77C460D-51A5-9BBF-A094-5D888C1BFAB2}"/>
                </a:ext>
              </a:extLst>
            </p:cNvPr>
            <p:cNvSpPr/>
            <p:nvPr/>
          </p:nvSpPr>
          <p:spPr>
            <a:xfrm>
              <a:off x="5134356" y="1037843"/>
              <a:ext cx="2598420" cy="981455"/>
            </a:xfrm>
            <a:prstGeom prst="rect">
              <a:avLst/>
            </a:prstGeom>
            <a:grpFill/>
          </p:spPr>
          <p:txBody>
            <a:bodyPr wrap="square" lIns="0" tIns="0" rIns="0" bIns="0" rtlCol="0"/>
            <a:lstStyle/>
            <a:p>
              <a:endParaRPr/>
            </a:p>
          </p:txBody>
        </p:sp>
        <p:sp>
          <p:nvSpPr>
            <p:cNvPr id="45" name="object 11">
              <a:extLst>
                <a:ext uri="{FF2B5EF4-FFF2-40B4-BE49-F238E27FC236}">
                  <a16:creationId xmlns:a16="http://schemas.microsoft.com/office/drawing/2014/main" id="{409E4CF0-38AA-55E8-B018-5AC4DC3B1F6A}"/>
                </a:ext>
              </a:extLst>
            </p:cNvPr>
            <p:cNvSpPr/>
            <p:nvPr/>
          </p:nvSpPr>
          <p:spPr>
            <a:xfrm>
              <a:off x="5132832" y="734567"/>
              <a:ext cx="2500884" cy="1501139"/>
            </a:xfrm>
            <a:prstGeom prst="rect">
              <a:avLst/>
            </a:prstGeom>
            <a:grpFill/>
          </p:spPr>
          <p:txBody>
            <a:bodyPr wrap="square" lIns="0" tIns="0" rIns="0" bIns="0" rtlCol="0"/>
            <a:lstStyle/>
            <a:p>
              <a:pPr algn="ctr">
                <a:lnSpc>
                  <a:spcPts val="2520"/>
                </a:lnSpc>
                <a:spcBef>
                  <a:spcPts val="95"/>
                </a:spcBef>
              </a:pPr>
              <a:endParaRPr lang="en-US" sz="1800" spc="-5" dirty="0">
                <a:solidFill>
                  <a:srgbClr val="FFFFFF"/>
                </a:solidFill>
                <a:latin typeface="Carlito"/>
                <a:cs typeface="Carlito"/>
              </a:endParaRPr>
            </a:p>
            <a:p>
              <a:pPr algn="ctr">
                <a:lnSpc>
                  <a:spcPts val="2520"/>
                </a:lnSpc>
                <a:spcBef>
                  <a:spcPts val="95"/>
                </a:spcBef>
              </a:pPr>
              <a:r>
                <a:rPr lang="en-US" sz="2000" spc="-5" dirty="0">
                  <a:solidFill>
                    <a:srgbClr val="FFFFFF"/>
                  </a:solidFill>
                  <a:latin typeface="Abadi MT Condensed Light" panose="020B0306030101010103" pitchFamily="34" charset="77"/>
                  <a:cs typeface="Carlito"/>
                </a:rPr>
                <a:t>Wikipedia</a:t>
              </a:r>
              <a:r>
                <a:rPr lang="en-US" sz="2000" dirty="0">
                  <a:latin typeface="Abadi MT Condensed Light" panose="020B0306030101010103" pitchFamily="34" charset="77"/>
                  <a:cs typeface="Carlito"/>
                </a:rPr>
                <a:t> </a:t>
              </a:r>
              <a:r>
                <a:rPr lang="en-US" sz="2000" spc="-25" dirty="0">
                  <a:solidFill>
                    <a:srgbClr val="FFFFFF"/>
                  </a:solidFill>
                  <a:latin typeface="Abadi MT Condensed Light" panose="020B0306030101010103" pitchFamily="34" charset="77"/>
                  <a:cs typeface="Carlito"/>
                </a:rPr>
                <a:t>html</a:t>
              </a:r>
            </a:p>
            <a:p>
              <a:pPr algn="ctr">
                <a:lnSpc>
                  <a:spcPts val="2520"/>
                </a:lnSpc>
                <a:spcBef>
                  <a:spcPts val="95"/>
                </a:spcBef>
              </a:pPr>
              <a:r>
                <a:rPr lang="en-US" sz="2000" spc="-25" dirty="0">
                  <a:solidFill>
                    <a:srgbClr val="FFFFFF"/>
                  </a:solidFill>
                  <a:latin typeface="Abadi MT Condensed Light" panose="020B0306030101010103" pitchFamily="34" charset="77"/>
                  <a:cs typeface="Carlito"/>
                </a:rPr>
                <a:t>request</a:t>
              </a:r>
              <a:endParaRPr lang="en-US" sz="2000" dirty="0">
                <a:latin typeface="Abadi MT Condensed Light" panose="020B0306030101010103" pitchFamily="34" charset="77"/>
                <a:cs typeface="Carlito"/>
              </a:endParaRPr>
            </a:p>
            <a:p>
              <a:endParaRPr dirty="0"/>
            </a:p>
          </p:txBody>
        </p:sp>
      </p:grpSp>
      <p:grpSp>
        <p:nvGrpSpPr>
          <p:cNvPr id="46" name="object 13">
            <a:extLst>
              <a:ext uri="{FF2B5EF4-FFF2-40B4-BE49-F238E27FC236}">
                <a16:creationId xmlns:a16="http://schemas.microsoft.com/office/drawing/2014/main" id="{F592DB8D-6C7C-1947-F655-6AFB1B73FE3A}"/>
              </a:ext>
            </a:extLst>
          </p:cNvPr>
          <p:cNvGrpSpPr/>
          <p:nvPr/>
        </p:nvGrpSpPr>
        <p:grpSpPr>
          <a:xfrm>
            <a:off x="2546770" y="3150800"/>
            <a:ext cx="2580640" cy="2318385"/>
            <a:chOff x="5111496" y="2589276"/>
            <a:chExt cx="2580640" cy="2318385"/>
          </a:xfrm>
        </p:grpSpPr>
        <p:sp>
          <p:nvSpPr>
            <p:cNvPr id="47" name="object 14">
              <a:extLst>
                <a:ext uri="{FF2B5EF4-FFF2-40B4-BE49-F238E27FC236}">
                  <a16:creationId xmlns:a16="http://schemas.microsoft.com/office/drawing/2014/main" id="{9A5E1C4A-BE77-827B-32DB-BFB61643D69D}"/>
                </a:ext>
              </a:extLst>
            </p:cNvPr>
            <p:cNvSpPr/>
            <p:nvPr/>
          </p:nvSpPr>
          <p:spPr>
            <a:xfrm>
              <a:off x="5506212" y="2965704"/>
              <a:ext cx="304800" cy="1941576"/>
            </a:xfrm>
            <a:prstGeom prst="rect">
              <a:avLst/>
            </a:prstGeom>
            <a:blipFill>
              <a:blip r:embed="rId4" cstate="print"/>
              <a:stretch>
                <a:fillRect/>
              </a:stretch>
            </a:blipFill>
          </p:spPr>
          <p:txBody>
            <a:bodyPr wrap="square" lIns="0" tIns="0" rIns="0" bIns="0" rtlCol="0"/>
            <a:lstStyle/>
            <a:p>
              <a:endParaRPr/>
            </a:p>
          </p:txBody>
        </p:sp>
        <p:sp>
          <p:nvSpPr>
            <p:cNvPr id="48" name="object 15">
              <a:extLst>
                <a:ext uri="{FF2B5EF4-FFF2-40B4-BE49-F238E27FC236}">
                  <a16:creationId xmlns:a16="http://schemas.microsoft.com/office/drawing/2014/main" id="{840C9BAA-A333-6A4D-8C9C-AE37C9889189}"/>
                </a:ext>
              </a:extLst>
            </p:cNvPr>
            <p:cNvSpPr/>
            <p:nvPr/>
          </p:nvSpPr>
          <p:spPr>
            <a:xfrm>
              <a:off x="5527548" y="2987040"/>
              <a:ext cx="225551" cy="1862327"/>
            </a:xfrm>
            <a:prstGeom prst="rect">
              <a:avLst/>
            </a:prstGeom>
            <a:solidFill>
              <a:srgbClr val="000000"/>
            </a:solidFill>
          </p:spPr>
          <p:txBody>
            <a:bodyPr wrap="square" lIns="0" tIns="0" rIns="0" bIns="0" rtlCol="0"/>
            <a:lstStyle/>
            <a:p>
              <a:endParaRPr/>
            </a:p>
          </p:txBody>
        </p:sp>
        <p:sp>
          <p:nvSpPr>
            <p:cNvPr id="49" name="object 16">
              <a:extLst>
                <a:ext uri="{FF2B5EF4-FFF2-40B4-BE49-F238E27FC236}">
                  <a16:creationId xmlns:a16="http://schemas.microsoft.com/office/drawing/2014/main" id="{A6F3EF93-E7E0-B255-7C4A-F65FB0C82F66}"/>
                </a:ext>
              </a:extLst>
            </p:cNvPr>
            <p:cNvSpPr/>
            <p:nvPr/>
          </p:nvSpPr>
          <p:spPr>
            <a:xfrm>
              <a:off x="5111496" y="2589276"/>
              <a:ext cx="2580131" cy="1580388"/>
            </a:xfrm>
            <a:prstGeom prst="rect">
              <a:avLst/>
            </a:prstGeom>
            <a:blipFill>
              <a:blip r:embed="rId5" cstate="print"/>
              <a:stretch>
                <a:fillRect/>
              </a:stretch>
            </a:blipFill>
          </p:spPr>
          <p:txBody>
            <a:bodyPr wrap="square" lIns="0" tIns="0" rIns="0" bIns="0" rtlCol="0"/>
            <a:lstStyle/>
            <a:p>
              <a:endParaRPr/>
            </a:p>
          </p:txBody>
        </p:sp>
        <p:sp>
          <p:nvSpPr>
            <p:cNvPr id="50" name="object 17">
              <a:extLst>
                <a:ext uri="{FF2B5EF4-FFF2-40B4-BE49-F238E27FC236}">
                  <a16:creationId xmlns:a16="http://schemas.microsoft.com/office/drawing/2014/main" id="{3BB28FA5-AE3A-D34F-D3BA-911FFD354737}"/>
                </a:ext>
              </a:extLst>
            </p:cNvPr>
            <p:cNvSpPr/>
            <p:nvPr/>
          </p:nvSpPr>
          <p:spPr>
            <a:xfrm>
              <a:off x="5334000" y="2913888"/>
              <a:ext cx="2135124" cy="981456"/>
            </a:xfrm>
            <a:prstGeom prst="rect">
              <a:avLst/>
            </a:prstGeom>
            <a:blipFill>
              <a:blip r:embed="rId6" cstate="print"/>
              <a:stretch>
                <a:fillRect/>
              </a:stretch>
            </a:blipFill>
          </p:spPr>
          <p:txBody>
            <a:bodyPr wrap="square" lIns="0" tIns="0" rIns="0" bIns="0" rtlCol="0"/>
            <a:lstStyle/>
            <a:p>
              <a:endParaRPr/>
            </a:p>
          </p:txBody>
        </p:sp>
        <p:sp>
          <p:nvSpPr>
            <p:cNvPr id="51" name="object 18">
              <a:extLst>
                <a:ext uri="{FF2B5EF4-FFF2-40B4-BE49-F238E27FC236}">
                  <a16:creationId xmlns:a16="http://schemas.microsoft.com/office/drawing/2014/main" id="{E159234F-6BB4-6C41-AEED-682B0A12C3F2}"/>
                </a:ext>
              </a:extLst>
            </p:cNvPr>
            <p:cNvSpPr/>
            <p:nvPr/>
          </p:nvSpPr>
          <p:spPr>
            <a:xfrm>
              <a:off x="5132832" y="2610612"/>
              <a:ext cx="2500884" cy="1501139"/>
            </a:xfrm>
            <a:prstGeom prst="rect">
              <a:avLst/>
            </a:prstGeom>
            <a:solidFill>
              <a:srgbClr val="000000"/>
            </a:solidFill>
          </p:spPr>
          <p:txBody>
            <a:bodyPr wrap="square" lIns="0" tIns="0" rIns="0" bIns="0" rtlCol="0"/>
            <a:lstStyle/>
            <a:p>
              <a:pPr marL="73025">
                <a:lnSpc>
                  <a:spcPts val="2520"/>
                </a:lnSpc>
                <a:spcBef>
                  <a:spcPts val="95"/>
                </a:spcBef>
              </a:pPr>
              <a:endParaRPr lang="en-US" sz="1800" spc="-15" dirty="0">
                <a:solidFill>
                  <a:srgbClr val="FFFFFF"/>
                </a:solidFill>
                <a:latin typeface="Carlito"/>
                <a:cs typeface="Carlito"/>
              </a:endParaRPr>
            </a:p>
            <a:p>
              <a:pPr marL="73025" algn="ctr">
                <a:lnSpc>
                  <a:spcPts val="2520"/>
                </a:lnSpc>
                <a:spcBef>
                  <a:spcPts val="95"/>
                </a:spcBef>
              </a:pPr>
              <a:r>
                <a:rPr lang="en-US" sz="2000" spc="-35" dirty="0">
                  <a:solidFill>
                    <a:srgbClr val="FFFFFF"/>
                  </a:solidFill>
                  <a:latin typeface="Abadi MT Condensed Light" panose="020B0306030101010103" pitchFamily="34" charset="77"/>
                  <a:cs typeface="Carlito"/>
                </a:rPr>
                <a:t>Parse </a:t>
              </a:r>
            </a:p>
            <a:p>
              <a:pPr marL="73025" algn="ctr">
                <a:lnSpc>
                  <a:spcPts val="2520"/>
                </a:lnSpc>
                <a:spcBef>
                  <a:spcPts val="95"/>
                </a:spcBef>
              </a:pPr>
              <a:r>
                <a:rPr lang="en-US" sz="2000" spc="-15" dirty="0" err="1">
                  <a:solidFill>
                    <a:srgbClr val="FFFFFF"/>
                  </a:solidFill>
                  <a:latin typeface="Abadi MT Condensed Light" panose="020B0306030101010103" pitchFamily="34" charset="77"/>
                  <a:cs typeface="Carlito"/>
                </a:rPr>
                <a:t>BeautifulSoup</a:t>
              </a:r>
              <a:endParaRPr lang="en-US" sz="2000" dirty="0">
                <a:latin typeface="Abadi MT Condensed Light" panose="020B0306030101010103" pitchFamily="34" charset="77"/>
                <a:cs typeface="Carlito"/>
              </a:endParaRPr>
            </a:p>
            <a:p>
              <a:pPr marL="12700" algn="ctr">
                <a:lnSpc>
                  <a:spcPts val="2520"/>
                </a:lnSpc>
              </a:pPr>
              <a:r>
                <a:rPr lang="en-US" sz="2000" spc="-20" dirty="0">
                  <a:solidFill>
                    <a:srgbClr val="FFFFFF"/>
                  </a:solidFill>
                  <a:latin typeface="Abadi MT Condensed Light" panose="020B0306030101010103" pitchFamily="34" charset="77"/>
                  <a:cs typeface="Carlito"/>
                </a:rPr>
                <a:t>html5lib</a:t>
              </a:r>
              <a:endParaRPr lang="en-US" sz="2000" dirty="0">
                <a:latin typeface="Abadi MT Condensed Light" panose="020B0306030101010103" pitchFamily="34" charset="77"/>
                <a:cs typeface="Carlito"/>
              </a:endParaRPr>
            </a:p>
            <a:p>
              <a:endParaRPr dirty="0"/>
            </a:p>
          </p:txBody>
        </p:sp>
      </p:grpSp>
      <p:grpSp>
        <p:nvGrpSpPr>
          <p:cNvPr id="52" name="object 20">
            <a:extLst>
              <a:ext uri="{FF2B5EF4-FFF2-40B4-BE49-F238E27FC236}">
                <a16:creationId xmlns:a16="http://schemas.microsoft.com/office/drawing/2014/main" id="{248E61DA-7039-2E32-B2A9-935C098DA2BB}"/>
              </a:ext>
            </a:extLst>
          </p:cNvPr>
          <p:cNvGrpSpPr/>
          <p:nvPr/>
        </p:nvGrpSpPr>
        <p:grpSpPr>
          <a:xfrm>
            <a:off x="2546770" y="5026844"/>
            <a:ext cx="3906520" cy="1580515"/>
            <a:chOff x="5111496" y="4465320"/>
            <a:chExt cx="3906520" cy="1580515"/>
          </a:xfrm>
          <a:solidFill>
            <a:srgbClr val="000000"/>
          </a:solidFill>
        </p:grpSpPr>
        <p:sp>
          <p:nvSpPr>
            <p:cNvPr id="53" name="object 21">
              <a:extLst>
                <a:ext uri="{FF2B5EF4-FFF2-40B4-BE49-F238E27FC236}">
                  <a16:creationId xmlns:a16="http://schemas.microsoft.com/office/drawing/2014/main" id="{1B7FCDD5-D612-31DB-832B-F04AC6AE4792}"/>
                </a:ext>
              </a:extLst>
            </p:cNvPr>
            <p:cNvSpPr/>
            <p:nvPr/>
          </p:nvSpPr>
          <p:spPr>
            <a:xfrm>
              <a:off x="5625084" y="4721352"/>
              <a:ext cx="3392423" cy="304800"/>
            </a:xfrm>
            <a:prstGeom prst="rect">
              <a:avLst/>
            </a:prstGeom>
            <a:grpFill/>
          </p:spPr>
          <p:txBody>
            <a:bodyPr wrap="square" lIns="0" tIns="0" rIns="0" bIns="0" rtlCol="0"/>
            <a:lstStyle/>
            <a:p>
              <a:endParaRPr/>
            </a:p>
          </p:txBody>
        </p:sp>
        <p:sp>
          <p:nvSpPr>
            <p:cNvPr id="54" name="object 22">
              <a:extLst>
                <a:ext uri="{FF2B5EF4-FFF2-40B4-BE49-F238E27FC236}">
                  <a16:creationId xmlns:a16="http://schemas.microsoft.com/office/drawing/2014/main" id="{19287DC7-B2D6-F76A-C127-D6B889261D6A}"/>
                </a:ext>
              </a:extLst>
            </p:cNvPr>
            <p:cNvSpPr/>
            <p:nvPr/>
          </p:nvSpPr>
          <p:spPr>
            <a:xfrm>
              <a:off x="5646420" y="4742688"/>
              <a:ext cx="3313176" cy="225551"/>
            </a:xfrm>
            <a:prstGeom prst="rect">
              <a:avLst/>
            </a:prstGeom>
            <a:grpFill/>
          </p:spPr>
          <p:txBody>
            <a:bodyPr wrap="square" lIns="0" tIns="0" rIns="0" bIns="0" rtlCol="0"/>
            <a:lstStyle/>
            <a:p>
              <a:endParaRPr/>
            </a:p>
          </p:txBody>
        </p:sp>
        <p:sp>
          <p:nvSpPr>
            <p:cNvPr id="55" name="object 23">
              <a:extLst>
                <a:ext uri="{FF2B5EF4-FFF2-40B4-BE49-F238E27FC236}">
                  <a16:creationId xmlns:a16="http://schemas.microsoft.com/office/drawing/2014/main" id="{DCE0900E-B4B6-F0AE-3DC7-BB78007A0FCA}"/>
                </a:ext>
              </a:extLst>
            </p:cNvPr>
            <p:cNvSpPr/>
            <p:nvPr/>
          </p:nvSpPr>
          <p:spPr>
            <a:xfrm>
              <a:off x="5111496" y="4465320"/>
              <a:ext cx="2580131" cy="1580388"/>
            </a:xfrm>
            <a:prstGeom prst="rect">
              <a:avLst/>
            </a:prstGeom>
            <a:grpFill/>
          </p:spPr>
          <p:txBody>
            <a:bodyPr wrap="square" lIns="0" tIns="0" rIns="0" bIns="0" rtlCol="0"/>
            <a:lstStyle/>
            <a:p>
              <a:endParaRPr/>
            </a:p>
          </p:txBody>
        </p:sp>
        <p:sp>
          <p:nvSpPr>
            <p:cNvPr id="56" name="object 24">
              <a:extLst>
                <a:ext uri="{FF2B5EF4-FFF2-40B4-BE49-F238E27FC236}">
                  <a16:creationId xmlns:a16="http://schemas.microsoft.com/office/drawing/2014/main" id="{AA4A8BAB-B2C1-2E49-7DBA-C6F5819CBA2A}"/>
                </a:ext>
              </a:extLst>
            </p:cNvPr>
            <p:cNvSpPr/>
            <p:nvPr/>
          </p:nvSpPr>
          <p:spPr>
            <a:xfrm>
              <a:off x="5289804" y="4789932"/>
              <a:ext cx="2287524" cy="981456"/>
            </a:xfrm>
            <a:prstGeom prst="rect">
              <a:avLst/>
            </a:prstGeom>
            <a:grpFill/>
          </p:spPr>
          <p:txBody>
            <a:bodyPr wrap="square" lIns="0" tIns="0" rIns="0" bIns="0" rtlCol="0"/>
            <a:lstStyle/>
            <a:p>
              <a:endParaRPr/>
            </a:p>
          </p:txBody>
        </p:sp>
        <p:sp>
          <p:nvSpPr>
            <p:cNvPr id="57" name="object 25">
              <a:extLst>
                <a:ext uri="{FF2B5EF4-FFF2-40B4-BE49-F238E27FC236}">
                  <a16:creationId xmlns:a16="http://schemas.microsoft.com/office/drawing/2014/main" id="{3A09B52D-2B4C-4AC4-2125-2A2FE1D717C3}"/>
                </a:ext>
              </a:extLst>
            </p:cNvPr>
            <p:cNvSpPr/>
            <p:nvPr/>
          </p:nvSpPr>
          <p:spPr>
            <a:xfrm>
              <a:off x="5132832" y="4486656"/>
              <a:ext cx="2500884" cy="1501140"/>
            </a:xfrm>
            <a:prstGeom prst="rect">
              <a:avLst/>
            </a:prstGeom>
            <a:grpFill/>
          </p:spPr>
          <p:txBody>
            <a:bodyPr wrap="square" lIns="0" tIns="0" rIns="0" bIns="0" rtlCol="0"/>
            <a:lstStyle/>
            <a:p>
              <a:pPr algn="ctr"/>
              <a:endParaRPr lang="en-US" sz="1800" spc="-15" dirty="0">
                <a:solidFill>
                  <a:srgbClr val="FFFFFF"/>
                </a:solidFill>
                <a:latin typeface="Carlito"/>
                <a:cs typeface="Carlito"/>
              </a:endParaRPr>
            </a:p>
            <a:p>
              <a:pPr algn="ctr"/>
              <a:r>
                <a:rPr lang="en-US" sz="2000" spc="-15" dirty="0">
                  <a:solidFill>
                    <a:srgbClr val="FFFFFF"/>
                  </a:solidFill>
                  <a:latin typeface="Abadi MT Condensed Light" panose="020B0306030101010103" pitchFamily="34" charset="77"/>
                  <a:cs typeface="Carlito"/>
                </a:rPr>
                <a:t>Find info </a:t>
              </a:r>
            </a:p>
            <a:p>
              <a:pPr algn="ctr"/>
              <a:r>
                <a:rPr lang="en-US" sz="2000" spc="-15" dirty="0">
                  <a:solidFill>
                    <a:srgbClr val="FFFFFF"/>
                  </a:solidFill>
                  <a:latin typeface="Abadi MT Condensed Light" panose="020B0306030101010103" pitchFamily="34" charset="77"/>
                  <a:cs typeface="Carlito"/>
                </a:rPr>
                <a:t>from </a:t>
              </a:r>
              <a:r>
                <a:rPr lang="en-US" sz="2000" spc="-5" dirty="0">
                  <a:solidFill>
                    <a:srgbClr val="FFFFFF"/>
                  </a:solidFill>
                  <a:latin typeface="Abadi MT Condensed Light" panose="020B0306030101010103" pitchFamily="34" charset="77"/>
                  <a:cs typeface="Carlito"/>
                </a:rPr>
                <a:t>launch</a:t>
              </a:r>
            </a:p>
            <a:p>
              <a:pPr algn="ctr"/>
              <a:r>
                <a:rPr lang="en-US" sz="2000" spc="-145" dirty="0">
                  <a:solidFill>
                    <a:srgbClr val="FFFFFF"/>
                  </a:solidFill>
                  <a:latin typeface="Abadi MT Condensed Light" panose="020B0306030101010103" pitchFamily="34" charset="77"/>
                  <a:cs typeface="Carlito"/>
                </a:rPr>
                <a:t> </a:t>
              </a:r>
              <a:r>
                <a:rPr lang="en-US" sz="2000" spc="-25" dirty="0">
                  <a:solidFill>
                    <a:srgbClr val="FFFFFF"/>
                  </a:solidFill>
                  <a:latin typeface="Abadi MT Condensed Light" panose="020B0306030101010103" pitchFamily="34" charset="77"/>
                  <a:cs typeface="Carlito"/>
                </a:rPr>
                <a:t>html</a:t>
              </a:r>
              <a:r>
                <a:rPr lang="en-US" sz="2000" spc="-70" dirty="0">
                  <a:solidFill>
                    <a:srgbClr val="FFFFFF"/>
                  </a:solidFill>
                  <a:latin typeface="Abadi MT Condensed Light" panose="020B0306030101010103" pitchFamily="34" charset="77"/>
                  <a:cs typeface="Carlito"/>
                </a:rPr>
                <a:t> </a:t>
              </a:r>
              <a:r>
                <a:rPr lang="en-US" sz="2000" spc="-20" dirty="0">
                  <a:solidFill>
                    <a:srgbClr val="FFFFFF"/>
                  </a:solidFill>
                  <a:latin typeface="Abadi MT Condensed Light" panose="020B0306030101010103" pitchFamily="34" charset="77"/>
                  <a:cs typeface="Carlito"/>
                </a:rPr>
                <a:t>table</a:t>
              </a:r>
              <a:endParaRPr lang="en-US" sz="2000" dirty="0">
                <a:latin typeface="Abadi MT Condensed Light" panose="020B0306030101010103" pitchFamily="34" charset="77"/>
                <a:cs typeface="Carlito"/>
              </a:endParaRPr>
            </a:p>
            <a:p>
              <a:endParaRPr dirty="0"/>
            </a:p>
          </p:txBody>
        </p:sp>
      </p:grpSp>
      <p:grpSp>
        <p:nvGrpSpPr>
          <p:cNvPr id="58" name="object 27">
            <a:extLst>
              <a:ext uri="{FF2B5EF4-FFF2-40B4-BE49-F238E27FC236}">
                <a16:creationId xmlns:a16="http://schemas.microsoft.com/office/drawing/2014/main" id="{E64F4613-30A4-97A3-76E5-A33C9B909858}"/>
              </a:ext>
            </a:extLst>
          </p:cNvPr>
          <p:cNvGrpSpPr/>
          <p:nvPr/>
        </p:nvGrpSpPr>
        <p:grpSpPr>
          <a:xfrm>
            <a:off x="5873662" y="3527228"/>
            <a:ext cx="2580640" cy="3080385"/>
            <a:chOff x="8438388" y="2965704"/>
            <a:chExt cx="2580640" cy="3080385"/>
          </a:xfrm>
          <a:solidFill>
            <a:srgbClr val="000000"/>
          </a:solidFill>
        </p:grpSpPr>
        <p:sp>
          <p:nvSpPr>
            <p:cNvPr id="59" name="object 28">
              <a:extLst>
                <a:ext uri="{FF2B5EF4-FFF2-40B4-BE49-F238E27FC236}">
                  <a16:creationId xmlns:a16="http://schemas.microsoft.com/office/drawing/2014/main" id="{85B5FC08-6F26-BB6D-9465-B1AA584A5AD0}"/>
                </a:ext>
              </a:extLst>
            </p:cNvPr>
            <p:cNvSpPr/>
            <p:nvPr/>
          </p:nvSpPr>
          <p:spPr>
            <a:xfrm>
              <a:off x="8833104" y="2965704"/>
              <a:ext cx="304800" cy="1941576"/>
            </a:xfrm>
            <a:prstGeom prst="rect">
              <a:avLst/>
            </a:prstGeom>
            <a:grpFill/>
          </p:spPr>
          <p:txBody>
            <a:bodyPr wrap="square" lIns="0" tIns="0" rIns="0" bIns="0" rtlCol="0"/>
            <a:lstStyle/>
            <a:p>
              <a:endParaRPr/>
            </a:p>
          </p:txBody>
        </p:sp>
        <p:sp>
          <p:nvSpPr>
            <p:cNvPr id="60" name="object 29">
              <a:extLst>
                <a:ext uri="{FF2B5EF4-FFF2-40B4-BE49-F238E27FC236}">
                  <a16:creationId xmlns:a16="http://schemas.microsoft.com/office/drawing/2014/main" id="{F39F456A-57C7-334F-8762-3E2B8D114AD8}"/>
                </a:ext>
              </a:extLst>
            </p:cNvPr>
            <p:cNvSpPr/>
            <p:nvPr/>
          </p:nvSpPr>
          <p:spPr>
            <a:xfrm>
              <a:off x="8854440" y="2987040"/>
              <a:ext cx="225551" cy="1862327"/>
            </a:xfrm>
            <a:prstGeom prst="rect">
              <a:avLst/>
            </a:prstGeom>
            <a:grpFill/>
          </p:spPr>
          <p:txBody>
            <a:bodyPr wrap="square" lIns="0" tIns="0" rIns="0" bIns="0" rtlCol="0"/>
            <a:lstStyle/>
            <a:p>
              <a:endParaRPr/>
            </a:p>
          </p:txBody>
        </p:sp>
        <p:sp>
          <p:nvSpPr>
            <p:cNvPr id="61" name="object 30">
              <a:extLst>
                <a:ext uri="{FF2B5EF4-FFF2-40B4-BE49-F238E27FC236}">
                  <a16:creationId xmlns:a16="http://schemas.microsoft.com/office/drawing/2014/main" id="{4A00DAD0-9A0A-8574-D4C1-44B9824C5FBA}"/>
                </a:ext>
              </a:extLst>
            </p:cNvPr>
            <p:cNvSpPr/>
            <p:nvPr/>
          </p:nvSpPr>
          <p:spPr>
            <a:xfrm>
              <a:off x="8438388" y="4465320"/>
              <a:ext cx="2580131" cy="1580388"/>
            </a:xfrm>
            <a:prstGeom prst="rect">
              <a:avLst/>
            </a:prstGeom>
            <a:grpFill/>
          </p:spPr>
          <p:txBody>
            <a:bodyPr wrap="square" lIns="0" tIns="0" rIns="0" bIns="0" rtlCol="0"/>
            <a:lstStyle/>
            <a:p>
              <a:endParaRPr/>
            </a:p>
          </p:txBody>
        </p:sp>
        <p:sp>
          <p:nvSpPr>
            <p:cNvPr id="62" name="object 31">
              <a:extLst>
                <a:ext uri="{FF2B5EF4-FFF2-40B4-BE49-F238E27FC236}">
                  <a16:creationId xmlns:a16="http://schemas.microsoft.com/office/drawing/2014/main" id="{6175C112-AB94-14AC-94CA-C57E1E9AC96C}"/>
                </a:ext>
              </a:extLst>
            </p:cNvPr>
            <p:cNvSpPr/>
            <p:nvPr/>
          </p:nvSpPr>
          <p:spPr>
            <a:xfrm>
              <a:off x="8546592" y="4943855"/>
              <a:ext cx="2363724" cy="673607"/>
            </a:xfrm>
            <a:prstGeom prst="rect">
              <a:avLst/>
            </a:prstGeom>
            <a:grpFill/>
          </p:spPr>
          <p:txBody>
            <a:bodyPr wrap="square" lIns="0" tIns="0" rIns="0" bIns="0" rtlCol="0"/>
            <a:lstStyle/>
            <a:p>
              <a:endParaRPr/>
            </a:p>
          </p:txBody>
        </p:sp>
        <p:sp>
          <p:nvSpPr>
            <p:cNvPr id="63" name="object 32">
              <a:extLst>
                <a:ext uri="{FF2B5EF4-FFF2-40B4-BE49-F238E27FC236}">
                  <a16:creationId xmlns:a16="http://schemas.microsoft.com/office/drawing/2014/main" id="{0A6DB017-15AB-614B-CDE7-AD37EE5E903E}"/>
                </a:ext>
              </a:extLst>
            </p:cNvPr>
            <p:cNvSpPr/>
            <p:nvPr/>
          </p:nvSpPr>
          <p:spPr>
            <a:xfrm>
              <a:off x="8459724" y="4486656"/>
              <a:ext cx="2500883" cy="1501140"/>
            </a:xfrm>
            <a:prstGeom prst="rect">
              <a:avLst/>
            </a:prstGeom>
            <a:grpFill/>
          </p:spPr>
          <p:txBody>
            <a:bodyPr wrap="square" lIns="0" tIns="0" rIns="0" bIns="0" rtlCol="0"/>
            <a:lstStyle/>
            <a:p>
              <a:endParaRPr lang="en-US" sz="1800" spc="-40" dirty="0">
                <a:solidFill>
                  <a:srgbClr val="FFFFFF"/>
                </a:solidFill>
                <a:latin typeface="Carlito"/>
                <a:cs typeface="Carlito"/>
              </a:endParaRPr>
            </a:p>
            <a:p>
              <a:pPr algn="ctr"/>
              <a:endParaRPr lang="en-US" spc="-40" dirty="0">
                <a:solidFill>
                  <a:srgbClr val="FFFFFF"/>
                </a:solidFill>
                <a:latin typeface="Carlito"/>
                <a:cs typeface="Carlito"/>
              </a:endParaRPr>
            </a:p>
            <a:p>
              <a:pPr algn="ctr"/>
              <a:r>
                <a:rPr lang="en-US" sz="2000" spc="-40" dirty="0">
                  <a:solidFill>
                    <a:srgbClr val="FFFFFF"/>
                  </a:solidFill>
                  <a:latin typeface="Abadi MT Condensed Light" panose="020B0306030101010103" pitchFamily="34" charset="77"/>
                  <a:cs typeface="Carlito"/>
                </a:rPr>
                <a:t>Create</a:t>
              </a:r>
              <a:r>
                <a:rPr lang="en-US" sz="2000" spc="-70" dirty="0">
                  <a:solidFill>
                    <a:srgbClr val="FFFFFF"/>
                  </a:solidFill>
                  <a:latin typeface="Abadi MT Condensed Light" panose="020B0306030101010103" pitchFamily="34" charset="77"/>
                  <a:cs typeface="Carlito"/>
                </a:rPr>
                <a:t> </a:t>
              </a:r>
              <a:r>
                <a:rPr lang="en-US" sz="2000" spc="-10" dirty="0">
                  <a:solidFill>
                    <a:srgbClr val="FFFFFF"/>
                  </a:solidFill>
                  <a:latin typeface="Abadi MT Condensed Light" panose="020B0306030101010103" pitchFamily="34" charset="77"/>
                  <a:cs typeface="Carlito"/>
                </a:rPr>
                <a:t>dictionary</a:t>
              </a:r>
              <a:endParaRPr lang="en-US" sz="2000" dirty="0">
                <a:latin typeface="Abadi MT Condensed Light" panose="020B0306030101010103" pitchFamily="34" charset="77"/>
                <a:cs typeface="Carlito"/>
              </a:endParaRPr>
            </a:p>
            <a:p>
              <a:endParaRPr dirty="0"/>
            </a:p>
          </p:txBody>
        </p:sp>
      </p:grpSp>
      <p:grpSp>
        <p:nvGrpSpPr>
          <p:cNvPr id="64" name="object 34">
            <a:extLst>
              <a:ext uri="{FF2B5EF4-FFF2-40B4-BE49-F238E27FC236}">
                <a16:creationId xmlns:a16="http://schemas.microsoft.com/office/drawing/2014/main" id="{98CE2FD5-3527-53E3-D08B-307F9EA9EE46}"/>
              </a:ext>
            </a:extLst>
          </p:cNvPr>
          <p:cNvGrpSpPr/>
          <p:nvPr/>
        </p:nvGrpSpPr>
        <p:grpSpPr>
          <a:xfrm>
            <a:off x="5873662" y="1651184"/>
            <a:ext cx="2580640" cy="3112135"/>
            <a:chOff x="8438388" y="1089660"/>
            <a:chExt cx="2580640" cy="3112135"/>
          </a:xfrm>
          <a:solidFill>
            <a:srgbClr val="000000"/>
          </a:solidFill>
        </p:grpSpPr>
        <p:sp>
          <p:nvSpPr>
            <p:cNvPr id="65" name="object 35">
              <a:extLst>
                <a:ext uri="{FF2B5EF4-FFF2-40B4-BE49-F238E27FC236}">
                  <a16:creationId xmlns:a16="http://schemas.microsoft.com/office/drawing/2014/main" id="{221E44D8-0030-C41E-FE6F-FD4086C683AA}"/>
                </a:ext>
              </a:extLst>
            </p:cNvPr>
            <p:cNvSpPr/>
            <p:nvPr/>
          </p:nvSpPr>
          <p:spPr>
            <a:xfrm>
              <a:off x="8833104" y="1089660"/>
              <a:ext cx="304800" cy="1941576"/>
            </a:xfrm>
            <a:prstGeom prst="rect">
              <a:avLst/>
            </a:prstGeom>
            <a:grpFill/>
          </p:spPr>
          <p:txBody>
            <a:bodyPr wrap="square" lIns="0" tIns="0" rIns="0" bIns="0" rtlCol="0"/>
            <a:lstStyle/>
            <a:p>
              <a:endParaRPr/>
            </a:p>
          </p:txBody>
        </p:sp>
        <p:sp>
          <p:nvSpPr>
            <p:cNvPr id="66" name="object 36">
              <a:extLst>
                <a:ext uri="{FF2B5EF4-FFF2-40B4-BE49-F238E27FC236}">
                  <a16:creationId xmlns:a16="http://schemas.microsoft.com/office/drawing/2014/main" id="{6A13920D-B32B-6BA6-D65D-D22A226023B8}"/>
                </a:ext>
              </a:extLst>
            </p:cNvPr>
            <p:cNvSpPr/>
            <p:nvPr/>
          </p:nvSpPr>
          <p:spPr>
            <a:xfrm>
              <a:off x="8854440" y="1110996"/>
              <a:ext cx="225551" cy="1862327"/>
            </a:xfrm>
            <a:prstGeom prst="rect">
              <a:avLst/>
            </a:prstGeom>
            <a:grpFill/>
          </p:spPr>
          <p:txBody>
            <a:bodyPr wrap="square" lIns="0" tIns="0" rIns="0" bIns="0" rtlCol="0"/>
            <a:lstStyle/>
            <a:p>
              <a:endParaRPr/>
            </a:p>
          </p:txBody>
        </p:sp>
        <p:sp>
          <p:nvSpPr>
            <p:cNvPr id="67" name="object 37">
              <a:extLst>
                <a:ext uri="{FF2B5EF4-FFF2-40B4-BE49-F238E27FC236}">
                  <a16:creationId xmlns:a16="http://schemas.microsoft.com/office/drawing/2014/main" id="{634B6111-9DCB-F460-B339-8BF4F9BF6FE0}"/>
                </a:ext>
              </a:extLst>
            </p:cNvPr>
            <p:cNvSpPr/>
            <p:nvPr/>
          </p:nvSpPr>
          <p:spPr>
            <a:xfrm>
              <a:off x="8438388" y="2589276"/>
              <a:ext cx="2580131" cy="1580388"/>
            </a:xfrm>
            <a:prstGeom prst="rect">
              <a:avLst/>
            </a:prstGeom>
            <a:grpFill/>
          </p:spPr>
          <p:txBody>
            <a:bodyPr wrap="square" lIns="0" tIns="0" rIns="0" bIns="0" rtlCol="0"/>
            <a:lstStyle/>
            <a:p>
              <a:endParaRPr/>
            </a:p>
          </p:txBody>
        </p:sp>
        <p:sp>
          <p:nvSpPr>
            <p:cNvPr id="68" name="object 38">
              <a:extLst>
                <a:ext uri="{FF2B5EF4-FFF2-40B4-BE49-F238E27FC236}">
                  <a16:creationId xmlns:a16="http://schemas.microsoft.com/office/drawing/2014/main" id="{2F9F3110-A441-E9F8-E69B-B2FA64869567}"/>
                </a:ext>
              </a:extLst>
            </p:cNvPr>
            <p:cNvSpPr/>
            <p:nvPr/>
          </p:nvSpPr>
          <p:spPr>
            <a:xfrm>
              <a:off x="8659368" y="2606040"/>
              <a:ext cx="2203704" cy="1595628"/>
            </a:xfrm>
            <a:prstGeom prst="rect">
              <a:avLst/>
            </a:prstGeom>
            <a:grpFill/>
          </p:spPr>
          <p:txBody>
            <a:bodyPr wrap="square" lIns="0" tIns="0" rIns="0" bIns="0" rtlCol="0"/>
            <a:lstStyle/>
            <a:p>
              <a:endParaRPr/>
            </a:p>
          </p:txBody>
        </p:sp>
        <p:sp>
          <p:nvSpPr>
            <p:cNvPr id="69" name="object 39">
              <a:extLst>
                <a:ext uri="{FF2B5EF4-FFF2-40B4-BE49-F238E27FC236}">
                  <a16:creationId xmlns:a16="http://schemas.microsoft.com/office/drawing/2014/main" id="{4CB1AA71-754C-B400-921C-075A1022671D}"/>
                </a:ext>
              </a:extLst>
            </p:cNvPr>
            <p:cNvSpPr/>
            <p:nvPr/>
          </p:nvSpPr>
          <p:spPr>
            <a:xfrm>
              <a:off x="8459724" y="2610612"/>
              <a:ext cx="2500883" cy="1501139"/>
            </a:xfrm>
            <a:prstGeom prst="rect">
              <a:avLst/>
            </a:prstGeom>
            <a:grpFill/>
          </p:spPr>
          <p:txBody>
            <a:bodyPr wrap="square" lIns="0" tIns="0" rIns="0" bIns="0" rtlCol="0"/>
            <a:lstStyle/>
            <a:p>
              <a:pPr algn="ctr"/>
              <a:endParaRPr lang="en-US" spc="-30" dirty="0">
                <a:solidFill>
                  <a:srgbClr val="FFFFFF"/>
                </a:solidFill>
                <a:latin typeface="Carlito"/>
                <a:cs typeface="Carlito"/>
              </a:endParaRPr>
            </a:p>
            <a:p>
              <a:pPr algn="ctr"/>
              <a:r>
                <a:rPr lang="en-US" sz="2000" spc="-30" dirty="0">
                  <a:solidFill>
                    <a:srgbClr val="FFFFFF"/>
                  </a:solidFill>
                  <a:latin typeface="Abadi MT Condensed Light" panose="020B0306030101010103" pitchFamily="34" charset="77"/>
                  <a:cs typeface="Carlito"/>
                </a:rPr>
                <a:t>Extract </a:t>
              </a:r>
              <a:r>
                <a:rPr lang="en-US" sz="2000" spc="-35" dirty="0">
                  <a:solidFill>
                    <a:srgbClr val="FFFFFF"/>
                  </a:solidFill>
                  <a:latin typeface="Abadi MT Condensed Light" panose="020B0306030101010103" pitchFamily="34" charset="77"/>
                  <a:cs typeface="Carlito"/>
                </a:rPr>
                <a:t>data </a:t>
              </a:r>
              <a:r>
                <a:rPr lang="en-US" sz="2000" spc="-30" dirty="0">
                  <a:solidFill>
                    <a:srgbClr val="FFFFFF"/>
                  </a:solidFill>
                  <a:latin typeface="Abadi MT Condensed Light" panose="020B0306030101010103" pitchFamily="34" charset="77"/>
                  <a:cs typeface="Carlito"/>
                </a:rPr>
                <a:t>to </a:t>
              </a:r>
            </a:p>
            <a:p>
              <a:pPr algn="ctr"/>
              <a:r>
                <a:rPr lang="en-US" sz="2000" spc="-10" dirty="0">
                  <a:solidFill>
                    <a:srgbClr val="FFFFFF"/>
                  </a:solidFill>
                  <a:latin typeface="Abadi MT Condensed Light" panose="020B0306030101010103" pitchFamily="34" charset="77"/>
                  <a:cs typeface="Carlito"/>
                </a:rPr>
                <a:t>dictionary by </a:t>
              </a:r>
            </a:p>
            <a:p>
              <a:pPr algn="ctr"/>
              <a:r>
                <a:rPr lang="en-US" sz="2000" spc="-10" dirty="0">
                  <a:solidFill>
                    <a:srgbClr val="FFFFFF"/>
                  </a:solidFill>
                  <a:latin typeface="Abadi MT Condensed Light" panose="020B0306030101010103" pitchFamily="34" charset="77"/>
                  <a:cs typeface="Carlito"/>
                </a:rPr>
                <a:t>iterating through </a:t>
              </a:r>
            </a:p>
            <a:p>
              <a:pPr algn="ctr"/>
              <a:r>
                <a:rPr lang="en-US" sz="2000" spc="-10" dirty="0">
                  <a:solidFill>
                    <a:srgbClr val="FFFFFF"/>
                  </a:solidFill>
                  <a:latin typeface="Abadi MT Condensed Light" panose="020B0306030101010103" pitchFamily="34" charset="77"/>
                  <a:cs typeface="Carlito"/>
                </a:rPr>
                <a:t>cells</a:t>
              </a:r>
              <a:endParaRPr lang="en-US" sz="2000" dirty="0">
                <a:latin typeface="Abadi MT Condensed Light" panose="020B0306030101010103" pitchFamily="34" charset="77"/>
                <a:cs typeface="Carlito"/>
              </a:endParaRPr>
            </a:p>
            <a:p>
              <a:endParaRPr dirty="0"/>
            </a:p>
          </p:txBody>
        </p:sp>
      </p:grpSp>
      <p:grpSp>
        <p:nvGrpSpPr>
          <p:cNvPr id="70" name="object 41">
            <a:extLst>
              <a:ext uri="{FF2B5EF4-FFF2-40B4-BE49-F238E27FC236}">
                <a16:creationId xmlns:a16="http://schemas.microsoft.com/office/drawing/2014/main" id="{922DBD80-3FB1-55AC-30AE-DE957A84486F}"/>
              </a:ext>
            </a:extLst>
          </p:cNvPr>
          <p:cNvGrpSpPr/>
          <p:nvPr/>
        </p:nvGrpSpPr>
        <p:grpSpPr>
          <a:xfrm>
            <a:off x="5873660" y="1574536"/>
            <a:ext cx="2598420" cy="1280616"/>
            <a:chOff x="8438388" y="713231"/>
            <a:chExt cx="2580131" cy="1580388"/>
          </a:xfrm>
          <a:solidFill>
            <a:srgbClr val="000000"/>
          </a:solidFill>
        </p:grpSpPr>
        <p:sp>
          <p:nvSpPr>
            <p:cNvPr id="71" name="object 42">
              <a:extLst>
                <a:ext uri="{FF2B5EF4-FFF2-40B4-BE49-F238E27FC236}">
                  <a16:creationId xmlns:a16="http://schemas.microsoft.com/office/drawing/2014/main" id="{3A61EE20-4E02-E1F9-9235-87EEC0C9144F}"/>
                </a:ext>
              </a:extLst>
            </p:cNvPr>
            <p:cNvSpPr/>
            <p:nvPr/>
          </p:nvSpPr>
          <p:spPr>
            <a:xfrm>
              <a:off x="8438388" y="713231"/>
              <a:ext cx="2580131" cy="1580388"/>
            </a:xfrm>
            <a:prstGeom prst="rect">
              <a:avLst/>
            </a:prstGeom>
            <a:grpFill/>
          </p:spPr>
          <p:txBody>
            <a:bodyPr wrap="square" lIns="0" tIns="0" rIns="0" bIns="0" rtlCol="0"/>
            <a:lstStyle/>
            <a:p>
              <a:endParaRPr/>
            </a:p>
          </p:txBody>
        </p:sp>
        <p:sp>
          <p:nvSpPr>
            <p:cNvPr id="72" name="object 43">
              <a:extLst>
                <a:ext uri="{FF2B5EF4-FFF2-40B4-BE49-F238E27FC236}">
                  <a16:creationId xmlns:a16="http://schemas.microsoft.com/office/drawing/2014/main" id="{A0714E76-CB7F-F733-DD7E-7013885AAA02}"/>
                </a:ext>
              </a:extLst>
            </p:cNvPr>
            <p:cNvSpPr/>
            <p:nvPr/>
          </p:nvSpPr>
          <p:spPr>
            <a:xfrm>
              <a:off x="8525256" y="1037843"/>
              <a:ext cx="2468879" cy="981455"/>
            </a:xfrm>
            <a:prstGeom prst="rect">
              <a:avLst/>
            </a:prstGeom>
            <a:grpFill/>
          </p:spPr>
          <p:txBody>
            <a:bodyPr wrap="square" lIns="0" tIns="0" rIns="0" bIns="0" rtlCol="0"/>
            <a:lstStyle/>
            <a:p>
              <a:endParaRPr/>
            </a:p>
          </p:txBody>
        </p:sp>
        <p:sp>
          <p:nvSpPr>
            <p:cNvPr id="73" name="object 44">
              <a:extLst>
                <a:ext uri="{FF2B5EF4-FFF2-40B4-BE49-F238E27FC236}">
                  <a16:creationId xmlns:a16="http://schemas.microsoft.com/office/drawing/2014/main" id="{23700DBE-57BD-C290-B27F-0E257561F60E}"/>
                </a:ext>
              </a:extLst>
            </p:cNvPr>
            <p:cNvSpPr/>
            <p:nvPr/>
          </p:nvSpPr>
          <p:spPr>
            <a:xfrm>
              <a:off x="8459724" y="1037842"/>
              <a:ext cx="2386757" cy="1197863"/>
            </a:xfrm>
            <a:prstGeom prst="rect">
              <a:avLst/>
            </a:prstGeom>
            <a:grpFill/>
          </p:spPr>
          <p:txBody>
            <a:bodyPr wrap="square" lIns="0" tIns="0" rIns="0" bIns="0" rtlCol="0"/>
            <a:lstStyle/>
            <a:p>
              <a:pPr algn="ctr"/>
              <a:r>
                <a:rPr lang="en-US" sz="2000" spc="-20" dirty="0">
                  <a:solidFill>
                    <a:srgbClr val="FFFFFF"/>
                  </a:solidFill>
                  <a:latin typeface="Abadi MT Condensed Light" panose="020B0306030101010103" pitchFamily="34" charset="77"/>
                  <a:cs typeface="Carlito"/>
                </a:rPr>
                <a:t>Cast </a:t>
              </a:r>
              <a:r>
                <a:rPr lang="en-US" sz="2000" spc="-5" dirty="0">
                  <a:solidFill>
                    <a:srgbClr val="FFFFFF"/>
                  </a:solidFill>
                  <a:latin typeface="Abadi MT Condensed Light" panose="020B0306030101010103" pitchFamily="34" charset="77"/>
                  <a:cs typeface="Carlito"/>
                </a:rPr>
                <a:t>dictionary</a:t>
              </a:r>
              <a:r>
                <a:rPr lang="en-US" sz="2000" spc="-135" dirty="0">
                  <a:solidFill>
                    <a:srgbClr val="FFFFFF"/>
                  </a:solidFill>
                  <a:latin typeface="Abadi MT Condensed Light" panose="020B0306030101010103" pitchFamily="34" charset="77"/>
                  <a:cs typeface="Carlito"/>
                </a:rPr>
                <a:t> </a:t>
              </a:r>
              <a:r>
                <a:rPr lang="en-US" sz="2000" spc="-60" dirty="0">
                  <a:solidFill>
                    <a:srgbClr val="FFFFFF"/>
                  </a:solidFill>
                  <a:latin typeface="Abadi MT Condensed Light" panose="020B0306030101010103" pitchFamily="34" charset="77"/>
                  <a:cs typeface="Carlito"/>
                </a:rPr>
                <a:t>to  </a:t>
              </a:r>
              <a:r>
                <a:rPr lang="en-US" sz="2000" spc="-30" dirty="0" err="1">
                  <a:solidFill>
                    <a:srgbClr val="FFFFFF"/>
                  </a:solidFill>
                  <a:latin typeface="Abadi MT Condensed Light" panose="020B0306030101010103" pitchFamily="34" charset="77"/>
                  <a:cs typeface="Carlito"/>
                </a:rPr>
                <a:t>DataFrame</a:t>
              </a:r>
              <a:endParaRPr lang="en-US" sz="2000" dirty="0">
                <a:latin typeface="Abadi MT Condensed Light" panose="020B0306030101010103" pitchFamily="34" charset="77"/>
                <a:cs typeface="Carlito"/>
              </a:endParaRPr>
            </a:p>
            <a:p>
              <a:endParaRPr dirty="0"/>
            </a:p>
          </p:txBody>
        </p:sp>
      </p:grpSp>
      <p:sp>
        <p:nvSpPr>
          <p:cNvPr id="76" name="TextBox 75">
            <a:extLst>
              <a:ext uri="{FF2B5EF4-FFF2-40B4-BE49-F238E27FC236}">
                <a16:creationId xmlns:a16="http://schemas.microsoft.com/office/drawing/2014/main" id="{F4C0F2F1-CB05-C00B-AFBB-E440B80783F3}"/>
              </a:ext>
            </a:extLst>
          </p:cNvPr>
          <p:cNvSpPr txBox="1"/>
          <p:nvPr/>
        </p:nvSpPr>
        <p:spPr>
          <a:xfrm>
            <a:off x="9363622" y="2992595"/>
            <a:ext cx="2542393" cy="1200329"/>
          </a:xfrm>
          <a:prstGeom prst="rect">
            <a:avLst/>
          </a:prstGeom>
          <a:noFill/>
        </p:spPr>
        <p:txBody>
          <a:bodyPr wrap="square" rtlCol="0">
            <a:spAutoFit/>
          </a:bodyPr>
          <a:lstStyle/>
          <a:p>
            <a:r>
              <a:rPr lang="en-US" dirty="0">
                <a:hlinkClick r:id="rId7"/>
              </a:rPr>
              <a:t>https://</a:t>
            </a:r>
            <a:r>
              <a:rPr lang="en-US" dirty="0" err="1">
                <a:hlinkClick r:id="rId7"/>
              </a:rPr>
              <a:t>github.com</a:t>
            </a:r>
            <a:r>
              <a:rPr lang="en-US" dirty="0">
                <a:hlinkClick r:id="rId7"/>
              </a:rPr>
              <a:t>/</a:t>
            </a:r>
            <a:r>
              <a:rPr lang="en-US" dirty="0" err="1">
                <a:hlinkClick r:id="rId7"/>
              </a:rPr>
              <a:t>skayasare</a:t>
            </a:r>
            <a:r>
              <a:rPr lang="en-US" dirty="0">
                <a:hlinkClick r:id="rId7"/>
              </a:rPr>
              <a:t>/IBM-Data-Science-</a:t>
            </a:r>
            <a:r>
              <a:rPr lang="en-US" dirty="0" err="1">
                <a:hlinkClick r:id="rId7"/>
              </a:rPr>
              <a:t>CapProject</a:t>
            </a:r>
            <a:r>
              <a:rPr lang="en-US" dirty="0">
                <a:hlinkClick r:id="rId7"/>
              </a:rPr>
              <a:t>/blob/main/Web%20Scrapping.ipynb</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1254</TotalTime>
  <Words>3266</Words>
  <Application>Microsoft Macintosh PowerPoint</Application>
  <PresentationFormat>Widescreen</PresentationFormat>
  <Paragraphs>321</Paragraphs>
  <Slides>47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Carlito</vt:lpstr>
      <vt:lpstr>IBM Plex Mono Text</vt:lpstr>
      <vt:lpstr>Microsoft JhengHei</vt:lpstr>
      <vt:lpstr>Söhne</vt:lpstr>
      <vt:lpstr>Abadi</vt:lpstr>
      <vt:lpstr>Abadi MT Condensed Light</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Asare, Sarpong Kwadwo</cp:lastModifiedBy>
  <cp:revision>228</cp:revision>
  <dcterms:created xsi:type="dcterms:W3CDTF">2021-04-29T18:58:34Z</dcterms:created>
  <dcterms:modified xsi:type="dcterms:W3CDTF">2023-07-02T02:07:29Z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